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bd0533b5b734f59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bd0533b5b734f59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bd0533b5b734f59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bd0533b5b734f59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bd0533b5b734f59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bd0533b5b734f59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bd0533b5b734f59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bd0533b5b734f59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b5a3f511f64708f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b5a3f511f64708f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bd0533b5b734f59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bd0533b5b734f59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bd0533b5b734f5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bd0533b5b734f5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bd0533b5b734f59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bd0533b5b734f59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bd0533b5b734f59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bd0533b5b734f59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bd0533b5b734f59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bd0533b5b734f59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bd0533b5b734f59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bd0533b5b734f59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bd0533b5b734f59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bd0533b5b734f59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bd0533b5b734f59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bd0533b5b734f59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d0533b5b734f59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bd0533b5b734f59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059ab665a24d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059ab665a24d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8059ab665a24d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48059ab665a24d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48059ab665a24d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48059ab665a24d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48059ab665a24d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48059ab665a24d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8059ab665a24d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48059ab665a24d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3deb7342fdb3f9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3deb7342fdb3f9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63deb7342fdb3f9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3deb7342fdb3f9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bd0533b5b734f59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bd0533b5b734f59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63deb7342fdb3f9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3deb7342fdb3f9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63deb7342fdb3f9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3deb7342fdb3f9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63deb7342fdb3f9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3deb7342fdb3f9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63deb7342fdb3f9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3deb7342fdb3f9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63deb7342fdb3f9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3deb7342fdb3f9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63deb7342fdb3f9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63deb7342fdb3f9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63deb7342fdb3f93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3deb7342fdb3f9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3deb7342fdb3f93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3deb7342fdb3f9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50dbf9a46ada224b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0dbf9a46ada224b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50dbf9a46ada224b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0dbf9a46ada224b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bd0533b5b734f59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bd0533b5b734f59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54307c8134b683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54307c8134b683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7e45c9325658681f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e45c9325658681f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e45c9325658681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e45c9325658681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47d27ed217d50d3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7d27ed217d50d3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47d27ed217d50d3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7d27ed217d50d3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47d27ed217d50d3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7d27ed217d50d3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47d27ed217d50d3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7d27ed217d50d3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47d27ed217d50d35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7d27ed217d50d35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47d27ed217d50d35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47d27ed217d50d3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4b116d12492b286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b116d12492b286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bd0533b5b734f59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bd0533b5b734f59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4b116d12492b286a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b116d12492b286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01039221cd95f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01039221cd95f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201039221cd95fa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201039221cd95f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bd0533b5b734f59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bd0533b5b734f59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bd0533b5b734f59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bd0533b5b734f59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bd0533b5b734f59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bd0533b5b734f59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bd0533b5b734f59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bd0533b5b734f59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UNIT-I</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Clr>
                <a:schemeClr val="dk1"/>
              </a:buClr>
              <a:buSzPts val="1018"/>
              <a:buFont typeface="Arial"/>
              <a:buNone/>
            </a:pPr>
            <a:r>
              <a:rPr lang="en" sz="5200">
                <a:solidFill>
                  <a:schemeClr val="dk1"/>
                </a:solidFill>
              </a:rPr>
              <a:t>Introduction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2"/>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3"/>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4"/>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5"/>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nvSpPr>
        <p:spPr>
          <a:xfrm>
            <a:off x="0" y="100229"/>
            <a:ext cx="9039900" cy="3407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lang="en" sz="1700" u="sng">
                <a:solidFill>
                  <a:srgbClr val="CC0000"/>
                </a:solidFill>
                <a:highlight>
                  <a:srgbClr val="FFFFFF"/>
                </a:highlight>
              </a:rPr>
              <a:t>Evaluation of International Relations as a Separate Discipline</a:t>
            </a:r>
            <a:endParaRPr sz="1700" u="sng">
              <a:solidFill>
                <a:srgbClr val="CC0000"/>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International Relations (IR) is the academic study of interactions among states, international organizations, non-state actor</a:t>
            </a:r>
            <a:r>
              <a:rPr lang="en"/>
              <a:t>s</a:t>
            </a:r>
            <a:r>
              <a:rPr lang="en"/>
              <a:t> and global institutions within the international system. Traditionally, IR developed as a branch of Political Science but over the past century it has gradually evolved into a specialized field with its own theories, concepts and research methods. Scholars have long debated whether International Relations should be regarded as an independent academic discipline or merely a subfield of political science.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debate became particularly prominent in the twentieth century when global events such as the two World Wars transformed the international system and encouraged systematic study of global politics. Since then, </a:t>
            </a:r>
            <a:r>
              <a:rPr lang="en"/>
              <a:t>International Relations</a:t>
            </a:r>
            <a:r>
              <a:rPr lang="en"/>
              <a:t> has developed a significant body of literature, specialized institutions and theoretical frameworks designed specifically to explain relations between states and other international actors.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nvSpPr>
        <p:spPr>
          <a:xfrm>
            <a:off x="80950" y="165775"/>
            <a:ext cx="9012900" cy="4677300"/>
          </a:xfrm>
          <a:prstGeom prst="rect">
            <a:avLst/>
          </a:prstGeom>
          <a:noFill/>
          <a:ln>
            <a:noFill/>
          </a:ln>
        </p:spPr>
        <p:txBody>
          <a:bodyPr anchorCtr="0" anchor="t" bIns="91425" lIns="91425" spcFirstLastPara="1" rIns="91425" wrap="square" tIns="91425">
            <a:spAutoFit/>
          </a:bodyPr>
          <a:lstStyle/>
          <a:p>
            <a:pPr indent="-336550" lvl="0" marL="457200" rtl="0" algn="ctr">
              <a:spcBef>
                <a:spcPts val="0"/>
              </a:spcBef>
              <a:spcAft>
                <a:spcPts val="0"/>
              </a:spcAft>
              <a:buClr>
                <a:srgbClr val="CC0000"/>
              </a:buClr>
              <a:buSzPts val="1700"/>
              <a:buAutoNum type="arabicPeriod"/>
            </a:pPr>
            <a:r>
              <a:rPr lang="en" sz="1700">
                <a:solidFill>
                  <a:srgbClr val="CC0000"/>
                </a:solidFill>
                <a:highlight>
                  <a:srgbClr val="FFFFFF"/>
                </a:highlight>
              </a:rPr>
              <a:t>Historical Development of International Relations</a:t>
            </a:r>
            <a:endParaRPr sz="1700">
              <a:solidFill>
                <a:srgbClr val="CC0000"/>
              </a:solidFill>
              <a:highlight>
                <a:srgbClr val="FFFFFF"/>
              </a:highlight>
            </a:endParaRPr>
          </a:p>
          <a:p>
            <a:pPr indent="0" lvl="0" marL="0" rtl="0" algn="ctr">
              <a:spcBef>
                <a:spcPts val="0"/>
              </a:spcBef>
              <a:spcAft>
                <a:spcPts val="0"/>
              </a:spcAft>
              <a:buNone/>
            </a:pPr>
            <a:r>
              <a:t/>
            </a:r>
            <a:endParaRPr/>
          </a:p>
          <a:p>
            <a:pPr indent="0" lvl="0" marL="0" rtl="0" algn="l">
              <a:spcBef>
                <a:spcPts val="0"/>
              </a:spcBef>
              <a:spcAft>
                <a:spcPts val="0"/>
              </a:spcAft>
              <a:buNone/>
            </a:pPr>
            <a:r>
              <a:rPr lang="en"/>
              <a:t>The systematic study of international politics is relatively recent compared to other social sciences. Early reflections on international affairs can be traced to classical thinkers such as  Niccolò Machiavelli and Thomas Hobbes who discussed power, war and diplomacy. However, these ideas were not organized into a formal academic discipline.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formal study of International Relations began after the devastation of World War I. The unprecedented destruction of the war highlighted the need to understand the causes of conflict and explore ways to maintain international peace. In response, universities and research institutions began establishing programs dedicated to the study of international politics.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significant milestone occurred in 1919 with the creation of the first Chair of International Relations at the University of Wales, Aberystwyth in the United Kingdom. This marked the beginning of IR as a distinct academic field. The early scholars in this field were largely idealists who believed that international cooperation, diplomacy and international institutions could prevent future wars.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the outbreak of World War II challenged the optimistic assumptions of early idealist thinkers and led to the emergence of more pragmatic approaches, particularly realism. Since then, International Relations has evolved through several theoretical debates and methodological developments, gradually strengthening its academic identity.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8"/>
          <p:cNvSpPr txBox="1"/>
          <p:nvPr/>
        </p:nvSpPr>
        <p:spPr>
          <a:xfrm>
            <a:off x="48906" y="26250"/>
            <a:ext cx="9046200" cy="509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CC0000"/>
                </a:solidFill>
                <a:highlight>
                  <a:srgbClr val="FFFFFF"/>
                </a:highlight>
              </a:rPr>
              <a:t>2.	</a:t>
            </a:r>
            <a:r>
              <a:rPr lang="en" sz="1600">
                <a:solidFill>
                  <a:srgbClr val="CC0000"/>
                </a:solidFill>
                <a:highlight>
                  <a:srgbClr val="FFFFFF"/>
                </a:highlight>
              </a:rPr>
              <a:t>Distinct Subject Matter of International Relations</a:t>
            </a:r>
            <a:endParaRPr sz="1600">
              <a:solidFill>
                <a:srgbClr val="CC0000"/>
              </a:solidFill>
              <a:highlight>
                <a:srgbClr val="FFFFFF"/>
              </a:highlight>
            </a:endParaRPr>
          </a:p>
          <a:p>
            <a:pPr indent="0" lvl="0" marL="0" rtl="0" algn="ctr">
              <a:spcBef>
                <a:spcPts val="0"/>
              </a:spcBef>
              <a:spcAft>
                <a:spcPts val="0"/>
              </a:spcAft>
              <a:buNone/>
            </a:pPr>
            <a:r>
              <a:t/>
            </a:r>
            <a:endParaRPr/>
          </a:p>
          <a:p>
            <a:pPr indent="0" lvl="0" marL="0" rtl="0" algn="l">
              <a:spcBef>
                <a:spcPts val="0"/>
              </a:spcBef>
              <a:spcAft>
                <a:spcPts val="0"/>
              </a:spcAft>
              <a:buNone/>
            </a:pPr>
            <a:r>
              <a:rPr lang="en"/>
              <a:t>One of the strongest arguments supporting International Relations as a separate discipline is its distinct subject matter. While political science generally focuses on domestic political systems, governance and political institutions within states, IR focuses on interactions among actors in the international system.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Key areas of study within IR</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Foreign policy analysis</a:t>
            </a:r>
            <a:endParaRPr/>
          </a:p>
          <a:p>
            <a:pPr indent="0" lvl="0" marL="0" rtl="0" algn="l">
              <a:spcBef>
                <a:spcPts val="0"/>
              </a:spcBef>
              <a:spcAft>
                <a:spcPts val="0"/>
              </a:spcAft>
              <a:buNone/>
            </a:pPr>
            <a:r>
              <a:rPr lang="en"/>
              <a:t>Diplomacy and negotiation</a:t>
            </a:r>
            <a:endParaRPr/>
          </a:p>
          <a:p>
            <a:pPr indent="0" lvl="0" marL="0" rtl="0" algn="l">
              <a:spcBef>
                <a:spcPts val="0"/>
              </a:spcBef>
              <a:spcAft>
                <a:spcPts val="0"/>
              </a:spcAft>
              <a:buNone/>
            </a:pPr>
            <a:r>
              <a:rPr lang="en"/>
              <a:t>International conflict and security</a:t>
            </a:r>
            <a:endParaRPr/>
          </a:p>
          <a:p>
            <a:pPr indent="0" lvl="0" marL="0" rtl="0" algn="l">
              <a:spcBef>
                <a:spcPts val="0"/>
              </a:spcBef>
              <a:spcAft>
                <a:spcPts val="0"/>
              </a:spcAft>
              <a:buNone/>
            </a:pPr>
            <a:r>
              <a:rPr lang="en"/>
              <a:t>International political economy</a:t>
            </a:r>
            <a:endParaRPr/>
          </a:p>
          <a:p>
            <a:pPr indent="0" lvl="0" marL="0" rtl="0" algn="l">
              <a:spcBef>
                <a:spcPts val="0"/>
              </a:spcBef>
              <a:spcAft>
                <a:spcPts val="0"/>
              </a:spcAft>
              <a:buNone/>
            </a:pPr>
            <a:r>
              <a:rPr lang="en"/>
              <a:t>International law and organizations</a:t>
            </a:r>
            <a:endParaRPr/>
          </a:p>
          <a:p>
            <a:pPr indent="0" lvl="0" marL="0" rtl="0" algn="l">
              <a:spcBef>
                <a:spcPts val="0"/>
              </a:spcBef>
              <a:spcAft>
                <a:spcPts val="0"/>
              </a:spcAft>
              <a:buNone/>
            </a:pPr>
            <a:r>
              <a:rPr lang="en"/>
              <a:t>Global governance and cooperation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topics deal specifically with relationships among sovereign states and other global actors operating within an anarchic international system where there is no central authority. The unique characteristics of the international system require analytical frameworks that differ from those used in domestic politics.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Furthermore, IR studies actors beyond states, including international organizations, multinational corporations and non-governmental organizations. Organizations such as the United Nations and the World Trade Organization play important roles in shaping global political and economic relations.</a:t>
            </a:r>
            <a:endParaRPr/>
          </a:p>
          <a:p>
            <a:pPr indent="0" lvl="0" marL="0" rtl="0" algn="l">
              <a:spcBef>
                <a:spcPts val="0"/>
              </a:spcBef>
              <a:spcAft>
                <a:spcPts val="0"/>
              </a:spcAft>
              <a:buNone/>
            </a:pPr>
            <a:r>
              <a:t/>
            </a:r>
            <a:endParaRPr/>
          </a:p>
        </p:txBody>
      </p:sp>
      <p:sp>
        <p:nvSpPr>
          <p:cNvPr id="131" name="Google Shape;131;p28"/>
          <p:cNvSpPr txBox="1"/>
          <p:nvPr/>
        </p:nvSpPr>
        <p:spPr>
          <a:xfrm>
            <a:off x="1557410" y="2504192"/>
            <a:ext cx="6106200" cy="47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9"/>
          <p:cNvSpPr txBox="1"/>
          <p:nvPr/>
        </p:nvSpPr>
        <p:spPr>
          <a:xfrm>
            <a:off x="-71799" y="0"/>
            <a:ext cx="9144000" cy="466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rgbClr val="990000"/>
                </a:solidFill>
              </a:rPr>
              <a:t>3.	</a:t>
            </a:r>
            <a:r>
              <a:rPr lang="en" sz="1600" u="sng">
                <a:solidFill>
                  <a:srgbClr val="990000"/>
                </a:solidFill>
              </a:rPr>
              <a:t>Development of Distinct Theoretical Frameworks</a:t>
            </a:r>
            <a:endParaRPr sz="1600" u="sng">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major factor supporting the independence of IR is the development of its own theoretical traditions. Over the past century, scholars have proposed various theories to explain patterns of cooperation, conflict and power relations in the international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most influential theories is Realism which emphasizes power, national interest and the anarchic nature of the international system. Realists argue that states pursue their own security and survival in a competitive environment where conflict is often unavoidable. Scholars such as Hans Morgenthau and Kenneth Waltz were central in developing realist thought.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contrast, Liberalism  emphasizes international cooperation, institutions and economic interdependence. Liberals argue that democratic governance, international organizations and global trade can reduce the likelihood of conflict and promote peace.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more recent theoretical approach is Constructivism which focuses on the role of ideas, norms and identities in shaping international politics. Constructivists argue that international relations are socially constructed through shared beliefs and practices rather than determined solely by material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theoretical frameworks provide specialized tools for analyzing global political processes, further reinforcing the intellectual independence of the field.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txBox="1"/>
          <p:nvPr/>
        </p:nvSpPr>
        <p:spPr>
          <a:xfrm>
            <a:off x="212024" y="655347"/>
            <a:ext cx="8450100" cy="404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990000"/>
                </a:solidFill>
              </a:rPr>
              <a:t>4.	</a:t>
            </a:r>
            <a:r>
              <a:rPr lang="en" sz="1700">
                <a:solidFill>
                  <a:srgbClr val="990000"/>
                </a:solidFill>
              </a:rPr>
              <a:t>Methodological Approaches in International Relations</a:t>
            </a:r>
            <a:endParaRPr sz="17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International Relations has also developed diverse methodological approaches that contribute to its disciplinary identity. Scholars employ both qualitative and quantitative methods to analyze global political phenomena.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Qualitative approaches include historical analysis, case studies and interpretive methods that examine diplomatic negotiations, foreign policy decisions and international institutions. Quantitative approaches involve statistical analysis, formal modeling and data driven studies of conflict, trade and cooperation among states.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the study of international relations often requires comparative and interdisciplinary methods that integrate insights from economics, sociology, geography and law. For example, research on international trade draws heavily from economic theories while studies of international law rely on legal frameworks and institutional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Although these methods overlap with those used in political science, the specific focus on global processes gives IR a distinctive methodological orientation.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1"/>
          <p:cNvSpPr txBox="1"/>
          <p:nvPr/>
        </p:nvSpPr>
        <p:spPr>
          <a:xfrm>
            <a:off x="146489" y="786300"/>
            <a:ext cx="8550300" cy="357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0000"/>
                </a:solidFill>
              </a:rPr>
              <a:t>5.	</a:t>
            </a:r>
            <a:r>
              <a:rPr lang="en">
                <a:solidFill>
                  <a:srgbClr val="990000"/>
                </a:solidFill>
              </a:rPr>
              <a:t>Interdisciplinary Nature of International Relations</a:t>
            </a:r>
            <a:endParaRPr>
              <a:solidFill>
                <a:srgbClr val="990000"/>
              </a:solidFill>
            </a:endParaRPr>
          </a:p>
          <a:p>
            <a:pPr indent="0" lvl="0" marL="0" rtl="0" algn="ctr">
              <a:spcBef>
                <a:spcPts val="0"/>
              </a:spcBef>
              <a:spcAft>
                <a:spcPts val="0"/>
              </a:spcAft>
              <a:buNone/>
            </a:pPr>
            <a:r>
              <a:t/>
            </a:r>
            <a:endParaRPr>
              <a:solidFill>
                <a:srgbClr val="990000"/>
              </a:solidFill>
            </a:endParaRPr>
          </a:p>
          <a:p>
            <a:pPr indent="0" lvl="0" marL="0" rtl="0" algn="l">
              <a:spcBef>
                <a:spcPts val="0"/>
              </a:spcBef>
              <a:spcAft>
                <a:spcPts val="0"/>
              </a:spcAft>
              <a:buNone/>
            </a:pPr>
            <a:r>
              <a:rPr lang="en"/>
              <a:t>One notable characteristic of International Relations is its interdisciplinary nature. The field integrates concepts and methods from several other academic disciplines, including economics, history, sociology, law and geography.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instance, the study of international political economy examines the interaction between global markets and political power. Similarly, research on international law explores the legal frameworks governing relations among states and international organizations.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interdisciplinary approach allows scholars to analyze complex global issues such as climate change, migration, terrorism and economic globalization. However, critics argue that this reliance on other disciplines weakens IR’s claim to full independence.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Nevertheless, supporters of IR’s autonomy contend that the integration of diverse perspectives actually strengthens the field by enabling comprehensive analysis of global politics.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206250" y="152400"/>
            <a:ext cx="8731490"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2"/>
          <p:cNvSpPr txBox="1"/>
          <p:nvPr/>
        </p:nvSpPr>
        <p:spPr>
          <a:xfrm>
            <a:off x="154201" y="589799"/>
            <a:ext cx="8646600" cy="361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990000"/>
                </a:solidFill>
              </a:rPr>
              <a:t>6.	</a:t>
            </a:r>
            <a:r>
              <a:rPr lang="en" sz="1700">
                <a:solidFill>
                  <a:srgbClr val="990000"/>
                </a:solidFill>
              </a:rPr>
              <a:t>Institutional Development and Academic Recognition</a:t>
            </a:r>
            <a:endParaRPr sz="17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Institutional development is another important factor in evaluating IR as a separate discipline. Over the past century, universities around the world have established specialized departments and schools dedicated to international relations and global studies.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Numerous academic journals, research institutes and professional associations now focus specifically on international relations. These institutions provide platforms for scholarly debate, research dissemination and academic collaboration.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International organizations and policy institutions also contribute to the development of the field by providing empirical data and practical insights into global governance. As a result, IR has become one of the most dynamic and widely studied fields within the social sciences.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existence of specialized academic programs and research networks indicates that IR has achieved a level of institutional maturity consistent with other independent disciplines.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3"/>
          <p:cNvSpPr txBox="1"/>
          <p:nvPr/>
        </p:nvSpPr>
        <p:spPr>
          <a:xfrm>
            <a:off x="61675" y="661200"/>
            <a:ext cx="8800800" cy="382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rgbClr val="990000"/>
                </a:solidFill>
              </a:rPr>
              <a:t>7.	</a:t>
            </a:r>
            <a:r>
              <a:rPr lang="en" sz="1600" u="sng">
                <a:solidFill>
                  <a:srgbClr val="990000"/>
                </a:solidFill>
              </a:rPr>
              <a:t>Arguments Against the Independence of International Relations</a:t>
            </a:r>
            <a:endParaRPr sz="1600" u="sng">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Despite these developments, some scholars remain skeptical about treating International Relations as a completely independent discipline. They argue that International Relation still relies heavily on political science for its conceptual and methodological foundations.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many of the core concepts used in IR such as power, authority and governance originate from political theory and political science. These shared concepts suggest that International Relation may simply represent the study of politics at the international level rather than a fundamentally distinct field.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critics argue that the interdisciplinary nature of IR indicates that it lacks a clearly defined methodological identity. Because it borrows theories and methods from economics, sociology and law. IR may be better understood as a multidisciplinary area of study rather than a separate discipline.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many universities continue to organize IR programs within political science departments. This institutional arrangement reinforces the perception that IR remains a subfield rather than a fully independent discipline.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4"/>
          <p:cNvSpPr txBox="1"/>
          <p:nvPr/>
        </p:nvSpPr>
        <p:spPr>
          <a:xfrm>
            <a:off x="156150" y="988060"/>
            <a:ext cx="8831700" cy="342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990000"/>
                </a:solidFill>
              </a:rPr>
              <a:t>At End</a:t>
            </a:r>
            <a:endParaRPr sz="1800">
              <a:solidFill>
                <a:srgbClr val="990000"/>
              </a:solidFill>
            </a:endParaRPr>
          </a:p>
          <a:p>
            <a:pPr indent="0" lvl="0" marL="0" rtl="0" algn="ctr">
              <a:spcBef>
                <a:spcPts val="0"/>
              </a:spcBef>
              <a:spcAft>
                <a:spcPts val="0"/>
              </a:spcAft>
              <a:buNone/>
            </a:pPr>
            <a:r>
              <a:t/>
            </a:r>
            <a:endParaRPr/>
          </a:p>
          <a:p>
            <a:pPr indent="0" lvl="0" marL="0" rtl="0" algn="l">
              <a:spcBef>
                <a:spcPts val="0"/>
              </a:spcBef>
              <a:spcAft>
                <a:spcPts val="0"/>
              </a:spcAft>
              <a:buNone/>
            </a:pPr>
            <a:r>
              <a:rPr lang="en"/>
              <a:t>The evaluation of International Relations as a separate discipline reveals both strengths and limitations in its claim to independence. On one hand, the field has developed a distinct subject matter, specialized theoretical frameworks and significant institutional infrastructure. These characteristics demonstrate that IR has evolved into a mature academic field capable of analyzing complex global political phenomena.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other hand, its historical origins within political science and its interdisciplinary nature suggest that it remains closely connected to other social sciences. The overlapping concepts and methodologies between IR and political science make it difficult to draw a clear boundary between the two fields.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Therefore, International Relations can best be understood as a semi autonomous discipline one that maintains strong intellectual connections with political science while possessing its own theories, research agenda and academic institutions. As global politics becomes increasingly complex in the twenty first century, the importance of International Relations as a specialized field of study will continue to grow.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5"/>
          <p:cNvSpPr txBox="1"/>
          <p:nvPr/>
        </p:nvSpPr>
        <p:spPr>
          <a:xfrm>
            <a:off x="3" y="-79642"/>
            <a:ext cx="9144000" cy="530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rgbClr val="CC0000"/>
                </a:solidFill>
              </a:rPr>
              <a:t>Idealist Approach to the Study of International Relations</a:t>
            </a:r>
            <a:endParaRPr sz="1600" u="sng">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Idealist Approach is one of the earliest theoretical perspectives in International Relations. It emerged mainly after the devastating consequences of World War I when scholars and political leaders sought ways to prevent future wars and establish lasting peace in the international system. Idealism emphasizes international cooperation, moral values, diplomac</a:t>
            </a:r>
            <a:r>
              <a:rPr lang="en"/>
              <a:t>y</a:t>
            </a:r>
            <a:r>
              <a:rPr lang="en"/>
              <a:t> and the role of international institutions in maintaining global peace and stability.</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solidFill>
                  <a:srgbClr val="CC0000"/>
                </a:solidFill>
              </a:rPr>
              <a:t>Meaning and Concept of Idealism:</a:t>
            </a:r>
            <a:r>
              <a:rPr lang="en"/>
              <a:t> </a:t>
            </a:r>
            <a:r>
              <a:rPr lang="en"/>
              <a:t>The Idealist approach, sometimes referred to as utopianism, argues that war is not inevitable and that peace can be achieved through rational policies, ethical principles and effective international organizations. Idealists believe that human beings are capable of cooperation and that international politics should be guided by morality, law and justice rather than power and conflict.</a:t>
            </a:r>
            <a:endParaRPr/>
          </a:p>
          <a:p>
            <a:pPr indent="0" lvl="0" marL="0" rtl="0" algn="l">
              <a:spcBef>
                <a:spcPts val="0"/>
              </a:spcBef>
              <a:spcAft>
                <a:spcPts val="0"/>
              </a:spcAft>
              <a:buNone/>
            </a:pPr>
            <a:r>
              <a:rPr lang="en"/>
              <a:t>This approach emphasizes that states should pursue collective interests and peaceful relations instead of narrow national interests.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solidFill>
                  <a:srgbClr val="990000"/>
                </a:solidFill>
              </a:rPr>
              <a:t>Historical Background :</a:t>
            </a:r>
            <a:r>
              <a:rPr i="1" lang="en"/>
              <a:t> </a:t>
            </a:r>
            <a:r>
              <a:rPr lang="en"/>
              <a:t>The Idealist approach gained prominence in the period between the two World Wars (1919–1939). After the destruction caused by World War I. Many scholars believed that international cooperation and democratic governance could prevent future conflicts.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most influential supporters of Idealism was Woodrow Wilson, the President of the United States. Wilson proposed the Fourteen Points which emphasized principles such as self-determination, open diplomacy and the establishment of international organizations to maintain peace.</a:t>
            </a:r>
            <a:endParaRPr/>
          </a:p>
          <a:p>
            <a:pPr indent="0" lvl="0" marL="0" rtl="0" algn="l">
              <a:spcBef>
                <a:spcPts val="0"/>
              </a:spcBef>
              <a:spcAft>
                <a:spcPts val="0"/>
              </a:spcAft>
              <a:buNone/>
            </a:pPr>
            <a:r>
              <a:rPr lang="en"/>
              <a:t>These ideas led to the creation of the League of Nations in 1919 which aimed to promote collective security and resolve international disputes through diplomacy.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6"/>
          <p:cNvSpPr txBox="1"/>
          <p:nvPr/>
        </p:nvSpPr>
        <p:spPr>
          <a:xfrm>
            <a:off x="46284" y="0"/>
            <a:ext cx="8862600" cy="46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u="sng">
                <a:solidFill>
                  <a:srgbClr val="CC0000"/>
                </a:solidFill>
              </a:rPr>
              <a:t>Main Principles of Idealism</a:t>
            </a:r>
            <a:endParaRPr b="1" sz="1700" u="sng">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1. Importance of International Law</a:t>
            </a:r>
            <a:endParaRPr/>
          </a:p>
          <a:p>
            <a:pPr indent="0" lvl="0" marL="0" rtl="0" algn="l">
              <a:spcBef>
                <a:spcPts val="0"/>
              </a:spcBef>
              <a:spcAft>
                <a:spcPts val="0"/>
              </a:spcAft>
              <a:buNone/>
            </a:pPr>
            <a:r>
              <a:rPr lang="en"/>
              <a:t>Idealists believe that international law should regulate the behavior of states. By following legal norms and agreements, countries can avoid conflicts and maintain peaceful relations.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Role of International Organizations</a:t>
            </a:r>
            <a:endParaRPr/>
          </a:p>
          <a:p>
            <a:pPr indent="0" lvl="0" marL="0" rtl="0" algn="l">
              <a:spcBef>
                <a:spcPts val="0"/>
              </a:spcBef>
              <a:spcAft>
                <a:spcPts val="0"/>
              </a:spcAft>
              <a:buNone/>
            </a:pPr>
            <a:r>
              <a:rPr lang="en"/>
              <a:t>International organizations play a key role in maintaining global peace and cooperation. Institutions such as the United Nations are seen as mechanisms for resolving disputes and promoting international collaboration.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Promotion of Democracy</a:t>
            </a:r>
            <a:endParaRPr/>
          </a:p>
          <a:p>
            <a:pPr indent="0" lvl="0" marL="0" rtl="0" algn="l">
              <a:spcBef>
                <a:spcPts val="0"/>
              </a:spcBef>
              <a:spcAft>
                <a:spcPts val="0"/>
              </a:spcAft>
              <a:buNone/>
            </a:pPr>
            <a:r>
              <a:rPr lang="en"/>
              <a:t>Idealists argue that democratic states are less likely to engage in war with each other. Therefore, the spread of democracy can contribute to global peace.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Collective Security</a:t>
            </a:r>
            <a:endParaRPr/>
          </a:p>
          <a:p>
            <a:pPr indent="0" lvl="0" marL="0" rtl="0" algn="l">
              <a:spcBef>
                <a:spcPts val="0"/>
              </a:spcBef>
              <a:spcAft>
                <a:spcPts val="0"/>
              </a:spcAft>
              <a:buNone/>
            </a:pPr>
            <a:r>
              <a:rPr lang="en"/>
              <a:t>The principle of collective security suggests that aggression against one state should be treated as aggression against all states. This concept was central to the League of Nations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Moral and Ethical Values</a:t>
            </a:r>
            <a:endParaRPr/>
          </a:p>
          <a:p>
            <a:pPr indent="0" lvl="0" marL="0" rtl="0" algn="l">
              <a:spcBef>
                <a:spcPts val="0"/>
              </a:spcBef>
              <a:spcAft>
                <a:spcPts val="0"/>
              </a:spcAft>
              <a:buNone/>
            </a:pPr>
            <a:r>
              <a:rPr lang="en"/>
              <a:t>Idealists emphasize that international politics should be guided by ethical principles such as justice, cooperation and respect for human rights.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7"/>
          <p:cNvSpPr txBox="1"/>
          <p:nvPr/>
        </p:nvSpPr>
        <p:spPr>
          <a:xfrm>
            <a:off x="40510" y="146566"/>
            <a:ext cx="9063000" cy="450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CC0000"/>
                </a:solidFill>
              </a:rPr>
              <a:t>Contributions of the Idealist Approach</a:t>
            </a:r>
            <a:endParaRPr b="1" sz="1600">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Idealist approach made several important contributions to the study and practice of international relations:</a:t>
            </a:r>
            <a:endParaRPr/>
          </a:p>
          <a:p>
            <a:pPr indent="0" lvl="0" marL="0" rtl="0" algn="l">
              <a:spcBef>
                <a:spcPts val="0"/>
              </a:spcBef>
              <a:spcAft>
                <a:spcPts val="0"/>
              </a:spcAft>
              <a:buNone/>
            </a:pPr>
            <a:r>
              <a:rPr lang="en"/>
              <a:t>It introduced the idea that international politics could be regulated through institutions and law.</a:t>
            </a:r>
            <a:endParaRPr/>
          </a:p>
          <a:p>
            <a:pPr indent="0" lvl="0" marL="0" rtl="0" algn="l">
              <a:spcBef>
                <a:spcPts val="0"/>
              </a:spcBef>
              <a:spcAft>
                <a:spcPts val="0"/>
              </a:spcAft>
              <a:buNone/>
            </a:pPr>
            <a:r>
              <a:rPr lang="en"/>
              <a:t>It encouraged the establishment of international organizations to manage global conflicts.</a:t>
            </a:r>
            <a:endParaRPr/>
          </a:p>
          <a:p>
            <a:pPr indent="0" lvl="0" marL="0" rtl="0" algn="l">
              <a:spcBef>
                <a:spcPts val="0"/>
              </a:spcBef>
              <a:spcAft>
                <a:spcPts val="0"/>
              </a:spcAft>
              <a:buNone/>
            </a:pPr>
            <a:r>
              <a:rPr lang="en"/>
              <a:t>It promoted the importance of diplomacy and peaceful conflict resolution.</a:t>
            </a:r>
            <a:endParaRPr/>
          </a:p>
          <a:p>
            <a:pPr indent="0" lvl="0" marL="0" rtl="0" algn="l">
              <a:spcBef>
                <a:spcPts val="0"/>
              </a:spcBef>
              <a:spcAft>
                <a:spcPts val="0"/>
              </a:spcAft>
              <a:buNone/>
            </a:pPr>
            <a:r>
              <a:rPr lang="en"/>
              <a:t>It laid the foundation for modern concepts such as global governance and international cooperation.</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sz="1700">
                <a:solidFill>
                  <a:srgbClr val="990000"/>
                </a:solidFill>
              </a:rPr>
              <a:t>Criticism of Idealism</a:t>
            </a:r>
            <a:endParaRPr sz="17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Despite its positive vision, the Idealist approach has been criticized for being overly optimistic and unrealistic.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 Critics argue that Idealism underestimates the role of power and national interest in international politics. This criticism became stronger after the failure of the League of Nations to prevent World War II.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  Scholars associated with Realism  argue that states primarily pursue their own security and interests, making conflict unavoidable in an anarchic international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a:t>
            </a:r>
            <a:r>
              <a:rPr lang="en"/>
              <a:t>d -</a:t>
            </a:r>
            <a:r>
              <a:rPr lang="en"/>
              <a:t> Idealism is often criticized for assuming that international institutions alone can maintain peace without considering the political and military realities of global power politics.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8"/>
          <p:cNvSpPr txBox="1"/>
          <p:nvPr/>
        </p:nvSpPr>
        <p:spPr>
          <a:xfrm>
            <a:off x="161909" y="431757"/>
            <a:ext cx="8272800" cy="286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lang="en" sz="1900" u="sng">
                <a:solidFill>
                  <a:srgbClr val="CC0000"/>
                </a:solidFill>
              </a:rPr>
              <a:t>Merits. </a:t>
            </a:r>
            <a:r>
              <a:rPr b="1" lang="en" sz="1600" u="sng">
                <a:solidFill>
                  <a:srgbClr val="CC0000"/>
                </a:solidFill>
              </a:rPr>
              <a:t>Idealist Approach</a:t>
            </a:r>
            <a:r>
              <a:rPr lang="en" u="sng"/>
              <a:t>	</a:t>
            </a:r>
            <a:endParaRPr u="sng"/>
          </a:p>
          <a:p>
            <a:pPr indent="0" lvl="0" marL="0" rtl="0" algn="l">
              <a:spcBef>
                <a:spcPts val="0"/>
              </a:spcBef>
              <a:spcAft>
                <a:spcPts val="0"/>
              </a:spcAft>
              <a:buNone/>
            </a:pPr>
            <a:r>
              <a:t/>
            </a:r>
            <a:endParaRPr/>
          </a:p>
          <a:p>
            <a:pPr indent="0" lvl="0" marL="0" rtl="0" algn="l">
              <a:spcBef>
                <a:spcPts val="0"/>
              </a:spcBef>
              <a:spcAft>
                <a:spcPts val="0"/>
              </a:spcAft>
              <a:buNone/>
            </a:pPr>
            <a:r>
              <a:rPr lang="en"/>
              <a:t> Emphasizes international law, morality and ethical conduct.</a:t>
            </a:r>
            <a:endParaRPr/>
          </a:p>
          <a:p>
            <a:pPr indent="0" lvl="0" marL="0" rtl="0" algn="l">
              <a:spcBef>
                <a:spcPts val="0"/>
              </a:spcBef>
              <a:spcAft>
                <a:spcPts val="0"/>
              </a:spcAft>
              <a:buNone/>
            </a:pPr>
            <a:r>
              <a:rPr lang="en"/>
              <a:t> Promotes international cooperation and diplomacy.</a:t>
            </a:r>
            <a:endParaRPr/>
          </a:p>
          <a:p>
            <a:pPr indent="0" lvl="0" marL="0" rtl="0" algn="l">
              <a:spcBef>
                <a:spcPts val="0"/>
              </a:spcBef>
              <a:spcAft>
                <a:spcPts val="0"/>
              </a:spcAft>
              <a:buNone/>
            </a:pPr>
            <a:r>
              <a:rPr lang="en"/>
              <a:t> Encouraged the creation of institutions like the UN and League of Nations.</a:t>
            </a:r>
            <a:endParaRPr/>
          </a:p>
          <a:p>
            <a:pPr indent="0" lvl="0" marL="0" rtl="0" algn="l">
              <a:spcBef>
                <a:spcPts val="0"/>
              </a:spcBef>
              <a:spcAft>
                <a:spcPts val="0"/>
              </a:spcAft>
              <a:buNone/>
            </a:pPr>
            <a:r>
              <a:rPr lang="en"/>
              <a:t> Supports democratic governance and collective security.</a:t>
            </a:r>
            <a:endParaRPr/>
          </a:p>
          <a:p>
            <a:pPr indent="0" lvl="0" marL="0" rtl="0" algn="l">
              <a:spcBef>
                <a:spcPts val="0"/>
              </a:spcBef>
              <a:spcAft>
                <a:spcPts val="0"/>
              </a:spcAft>
              <a:buNone/>
            </a:pPr>
            <a:r>
              <a:rPr lang="en"/>
              <a:t>	</a:t>
            </a:r>
            <a:endParaRPr/>
          </a:p>
          <a:p>
            <a:pPr indent="457200" lvl="0" marL="457200" rtl="0" algn="l">
              <a:spcBef>
                <a:spcPts val="0"/>
              </a:spcBef>
              <a:spcAft>
                <a:spcPts val="0"/>
              </a:spcAft>
              <a:buNone/>
            </a:pPr>
            <a:r>
              <a:rPr lang="en" sz="1800" u="sng">
                <a:solidFill>
                  <a:srgbClr val="CC0000"/>
                </a:solidFill>
              </a:rPr>
              <a:t>Demerits </a:t>
            </a:r>
            <a:r>
              <a:rPr b="1" lang="en" sz="1600" u="sng">
                <a:solidFill>
                  <a:srgbClr val="CC0000"/>
                </a:solidFill>
              </a:rPr>
              <a:t>Idealist Approach</a:t>
            </a:r>
            <a:endParaRPr sz="1800" u="sng">
              <a:solidFill>
                <a:srgbClr val="CC0000"/>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 Overly optimistic and unrealistic.</a:t>
            </a:r>
            <a:endParaRPr/>
          </a:p>
          <a:p>
            <a:pPr indent="0" lvl="0" marL="0" rtl="0" algn="l">
              <a:spcBef>
                <a:spcPts val="0"/>
              </a:spcBef>
              <a:spcAft>
                <a:spcPts val="0"/>
              </a:spcAft>
              <a:buNone/>
            </a:pPr>
            <a:r>
              <a:rPr lang="en"/>
              <a:t> Ignores the role of power and national interest.</a:t>
            </a:r>
            <a:endParaRPr/>
          </a:p>
          <a:p>
            <a:pPr indent="0" lvl="0" marL="0" rtl="0" algn="l">
              <a:spcBef>
                <a:spcPts val="0"/>
              </a:spcBef>
              <a:spcAft>
                <a:spcPts val="0"/>
              </a:spcAft>
              <a:buNone/>
            </a:pPr>
            <a:r>
              <a:rPr lang="en"/>
              <a:t> Failed to predict or prevent major conflicts like WWII.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9"/>
          <p:cNvSpPr txBox="1"/>
          <p:nvPr/>
        </p:nvSpPr>
        <p:spPr>
          <a:xfrm>
            <a:off x="0" y="555400"/>
            <a:ext cx="7058400" cy="178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u="sng">
                <a:solidFill>
                  <a:srgbClr val="990000"/>
                </a:solidFill>
              </a:rPr>
              <a:t>Importance</a:t>
            </a:r>
            <a:r>
              <a:rPr lang="en"/>
              <a:t> </a:t>
            </a:r>
            <a:r>
              <a:rPr b="1" lang="en" sz="1600" u="sng">
                <a:solidFill>
                  <a:srgbClr val="CC0000"/>
                </a:solidFill>
              </a:rPr>
              <a:t>Idealist Approach</a:t>
            </a:r>
            <a:endParaRPr u="sng"/>
          </a:p>
          <a:p>
            <a:pPr indent="0" lvl="0" marL="0" rtl="0" algn="l">
              <a:spcBef>
                <a:spcPts val="0"/>
              </a:spcBef>
              <a:spcAft>
                <a:spcPts val="0"/>
              </a:spcAft>
              <a:buNone/>
            </a:pPr>
            <a:r>
              <a:t/>
            </a:r>
            <a:endParaRPr/>
          </a:p>
          <a:p>
            <a:pPr indent="457200" lvl="0" marL="0" rtl="0" algn="l">
              <a:spcBef>
                <a:spcPts val="0"/>
              </a:spcBef>
              <a:spcAft>
                <a:spcPts val="0"/>
              </a:spcAft>
              <a:buNone/>
            </a:pPr>
            <a:r>
              <a:rPr lang="en"/>
              <a:t>Promotes the idea of peaceful resolution of conflicts.</a:t>
            </a:r>
            <a:endParaRPr/>
          </a:p>
          <a:p>
            <a:pPr indent="0" lvl="0" marL="0" rtl="0" algn="l">
              <a:spcBef>
                <a:spcPts val="0"/>
              </a:spcBef>
              <a:spcAft>
                <a:spcPts val="0"/>
              </a:spcAft>
              <a:buNone/>
            </a:pPr>
            <a:r>
              <a:rPr lang="en"/>
              <a:t> 	Emphasizes international law, ethics and morality in global politics.</a:t>
            </a:r>
            <a:endParaRPr/>
          </a:p>
          <a:p>
            <a:pPr indent="0" lvl="0" marL="0" rtl="0" algn="l">
              <a:spcBef>
                <a:spcPts val="0"/>
              </a:spcBef>
              <a:spcAft>
                <a:spcPts val="0"/>
              </a:spcAft>
              <a:buNone/>
            </a:pPr>
            <a:r>
              <a:rPr lang="en"/>
              <a:t> 	Encourages the formation of international organizations like the UN.</a:t>
            </a:r>
            <a:endParaRPr/>
          </a:p>
          <a:p>
            <a:pPr indent="0" lvl="0" marL="0" rtl="0" algn="l">
              <a:spcBef>
                <a:spcPts val="0"/>
              </a:spcBef>
              <a:spcAft>
                <a:spcPts val="0"/>
              </a:spcAft>
              <a:buNone/>
            </a:pPr>
            <a:r>
              <a:rPr lang="en"/>
              <a:t> 	Advocates collective security and cooperation among states.</a:t>
            </a:r>
            <a:endParaRPr/>
          </a:p>
          <a:p>
            <a:pPr indent="0" lvl="0" marL="0" rtl="0" algn="l">
              <a:spcBef>
                <a:spcPts val="0"/>
              </a:spcBef>
              <a:spcAft>
                <a:spcPts val="0"/>
              </a:spcAft>
              <a:buNone/>
            </a:pPr>
            <a:r>
              <a:rPr lang="en"/>
              <a:t> 	Supports democratic principles and human rights globally.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0"/>
          <p:cNvSpPr txBox="1"/>
          <p:nvPr/>
        </p:nvSpPr>
        <p:spPr>
          <a:xfrm>
            <a:off x="0" y="138779"/>
            <a:ext cx="8847300" cy="487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CC0000"/>
                </a:solidFill>
              </a:rPr>
              <a:t>Realist Approach to the Study of International Relations</a:t>
            </a:r>
            <a:endParaRPr sz="1600">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Realist approach is one of the most influential perspectives in International Relations. It emerged as a reaction against the optimistic assumptions of the Idealism approach, particularly after the failure of international institutions to prevent World War II. Realism emphasizes power, national interest, security and the anarchic nature of the international system. According to realists, international politics is essentially a struggle for power among states seeking to ensure their survival.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990000"/>
                </a:solidFill>
              </a:rPr>
              <a:t>Meaning and Concept</a:t>
            </a:r>
            <a:r>
              <a:rPr lang="en"/>
              <a:t>: The Realist approach argues that international relations are governed primarily by power politics and national interests rather than moral principles or international law. Realists believe that the international system lacks a central authority therefore, each state must rely on its own capabilities to protect its sovereignty and 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perspective, states are considered the most important actors in world politics, and they behave rationally to maximize their power and influence.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990000"/>
                </a:solidFill>
              </a:rPr>
              <a:t>Historical Background</a:t>
            </a:r>
            <a:r>
              <a:rPr lang="en"/>
              <a:t>: The intellectual roots of realism can be traced to classical thinkers such as, Niccolò Machiavelli and Thomas Hobbes, who emphasized power, conflict and the competitive nature of political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twentieth century, modern realism was strongly developed by scholars like Hans Morgenthau and later by Kenneth Waltz. Morgenthau’s work Politics Among Nations became a foundational text explaining how states pursue power and national interests in international politics.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1"/>
          <p:cNvSpPr txBox="1"/>
          <p:nvPr/>
        </p:nvSpPr>
        <p:spPr>
          <a:xfrm>
            <a:off x="69441" y="-120594"/>
            <a:ext cx="90051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0000"/>
                </a:solidFill>
              </a:rPr>
              <a:t>Main Principles of the Realist Approach</a:t>
            </a:r>
            <a:endParaRPr sz="1600">
              <a:solidFill>
                <a:srgbClr val="990000"/>
              </a:solidFill>
            </a:endParaRPr>
          </a:p>
          <a:p>
            <a:pPr indent="0" lvl="0" marL="0" rtl="0" algn="l">
              <a:spcBef>
                <a:spcPts val="0"/>
              </a:spcBef>
              <a:spcAft>
                <a:spcPts val="0"/>
              </a:spcAft>
              <a:buNone/>
            </a:pPr>
            <a:r>
              <a:rPr lang="en"/>
              <a:t>1. State Centric Perspective</a:t>
            </a:r>
            <a:endParaRPr/>
          </a:p>
          <a:p>
            <a:pPr indent="0" lvl="0" marL="0" rtl="0" algn="l">
              <a:spcBef>
                <a:spcPts val="0"/>
              </a:spcBef>
              <a:spcAft>
                <a:spcPts val="0"/>
              </a:spcAft>
              <a:buNone/>
            </a:pPr>
            <a:r>
              <a:rPr lang="en"/>
              <a:t>Realists consider the state as the primary actor in international relations. Other actors such as international organizations have limited influence compared to sovereign states.</a:t>
            </a:r>
            <a:endParaRPr/>
          </a:p>
          <a:p>
            <a:pPr indent="0" lvl="0" marL="0" rtl="0" algn="l">
              <a:spcBef>
                <a:spcPts val="0"/>
              </a:spcBef>
              <a:spcAft>
                <a:spcPts val="0"/>
              </a:spcAft>
              <a:buNone/>
            </a:pPr>
            <a:r>
              <a:rPr lang="en"/>
              <a:t>2. National Interest</a:t>
            </a:r>
            <a:endParaRPr/>
          </a:p>
          <a:p>
            <a:pPr indent="0" lvl="0" marL="0" rtl="0" algn="l">
              <a:spcBef>
                <a:spcPts val="0"/>
              </a:spcBef>
              <a:spcAft>
                <a:spcPts val="0"/>
              </a:spcAft>
              <a:buNone/>
            </a:pPr>
            <a:r>
              <a:rPr lang="en"/>
              <a:t>States act primarily to protect and promote their national interests, especially security and survival.</a:t>
            </a:r>
            <a:endParaRPr/>
          </a:p>
          <a:p>
            <a:pPr indent="0" lvl="0" marL="0" rtl="0" algn="l">
              <a:spcBef>
                <a:spcPts val="0"/>
              </a:spcBef>
              <a:spcAft>
                <a:spcPts val="0"/>
              </a:spcAft>
              <a:buNone/>
            </a:pPr>
            <a:r>
              <a:rPr lang="en"/>
              <a:t>3. Power Politics</a:t>
            </a:r>
            <a:endParaRPr/>
          </a:p>
          <a:p>
            <a:pPr indent="0" lvl="0" marL="0" rtl="0" algn="l">
              <a:spcBef>
                <a:spcPts val="0"/>
              </a:spcBef>
              <a:spcAft>
                <a:spcPts val="0"/>
              </a:spcAft>
              <a:buNone/>
            </a:pPr>
            <a:r>
              <a:rPr lang="en"/>
              <a:t>Power is the central concept in realism. States compete to increase their military, economic and political power in order to secure their position in the international system.</a:t>
            </a:r>
            <a:endParaRPr/>
          </a:p>
          <a:p>
            <a:pPr indent="0" lvl="0" marL="0" rtl="0" algn="l">
              <a:spcBef>
                <a:spcPts val="0"/>
              </a:spcBef>
              <a:spcAft>
                <a:spcPts val="0"/>
              </a:spcAft>
              <a:buNone/>
            </a:pPr>
            <a:r>
              <a:rPr lang="en"/>
              <a:t>4. Anarchy in the International System</a:t>
            </a:r>
            <a:endParaRPr/>
          </a:p>
          <a:p>
            <a:pPr indent="0" lvl="0" marL="0" rtl="0" algn="l">
              <a:spcBef>
                <a:spcPts val="0"/>
              </a:spcBef>
              <a:spcAft>
                <a:spcPts val="0"/>
              </a:spcAft>
              <a:buNone/>
            </a:pPr>
            <a:r>
              <a:rPr lang="en"/>
              <a:t>Realists argue that the international system is anarchic, meaning there is no global government to enforce rules. Therefore, states must depend on self help to maintain their security.</a:t>
            </a:r>
            <a:endParaRPr/>
          </a:p>
          <a:p>
            <a:pPr indent="0" lvl="0" marL="0" rtl="0" algn="l">
              <a:spcBef>
                <a:spcPts val="0"/>
              </a:spcBef>
              <a:spcAft>
                <a:spcPts val="0"/>
              </a:spcAft>
              <a:buNone/>
            </a:pPr>
            <a:r>
              <a:rPr lang="en"/>
              <a:t>5. Balance of Power</a:t>
            </a:r>
            <a:endParaRPr/>
          </a:p>
          <a:p>
            <a:pPr indent="0" lvl="0" marL="0" rtl="0" algn="l">
              <a:spcBef>
                <a:spcPts val="0"/>
              </a:spcBef>
              <a:spcAft>
                <a:spcPts val="0"/>
              </a:spcAft>
              <a:buNone/>
            </a:pPr>
            <a:r>
              <a:rPr lang="en"/>
              <a:t>To prevent domination by a single state, countries often form alliances to maintain a balance of power in the international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CC0000"/>
                </a:solidFill>
              </a:rPr>
              <a:t>Contributions of the Realist Approach</a:t>
            </a:r>
            <a:endParaRPr>
              <a:solidFill>
                <a:srgbClr val="CC0000"/>
              </a:solidFill>
            </a:endParaRPr>
          </a:p>
          <a:p>
            <a:pPr indent="0" lvl="0" marL="0" rtl="0" algn="l">
              <a:spcBef>
                <a:spcPts val="0"/>
              </a:spcBef>
              <a:spcAft>
                <a:spcPts val="0"/>
              </a:spcAft>
              <a:buNone/>
            </a:pPr>
            <a:r>
              <a:rPr lang="en"/>
              <a:t>The Realist approach has made several important contributions to the study of international relations:</a:t>
            </a:r>
            <a:endParaRPr/>
          </a:p>
          <a:p>
            <a:pPr indent="0" lvl="0" marL="0" rtl="0" algn="l">
              <a:spcBef>
                <a:spcPts val="0"/>
              </a:spcBef>
              <a:spcAft>
                <a:spcPts val="0"/>
              </a:spcAft>
              <a:buNone/>
            </a:pPr>
            <a:r>
              <a:rPr lang="en"/>
              <a:t>It provides a realistic explanation of conflict and competition among states.</a:t>
            </a:r>
            <a:endParaRPr/>
          </a:p>
          <a:p>
            <a:pPr indent="0" lvl="0" marL="0" rtl="0" algn="l">
              <a:spcBef>
                <a:spcPts val="0"/>
              </a:spcBef>
              <a:spcAft>
                <a:spcPts val="0"/>
              </a:spcAft>
              <a:buNone/>
            </a:pPr>
            <a:r>
              <a:rPr lang="en"/>
              <a:t>It highlights the importance of power and security in global politics.</a:t>
            </a:r>
            <a:endParaRPr/>
          </a:p>
          <a:p>
            <a:pPr indent="0" lvl="0" marL="0" rtl="0" algn="l">
              <a:spcBef>
                <a:spcPts val="0"/>
              </a:spcBef>
              <a:spcAft>
                <a:spcPts val="0"/>
              </a:spcAft>
              <a:buNone/>
            </a:pPr>
            <a:r>
              <a:rPr lang="en"/>
              <a:t>It helps explain military alliances, arms races, and strategic rivalries.</a:t>
            </a:r>
            <a:endParaRPr/>
          </a:p>
          <a:p>
            <a:pPr indent="0" lvl="0" marL="0" rtl="0" algn="l">
              <a:spcBef>
                <a:spcPts val="0"/>
              </a:spcBef>
              <a:spcAft>
                <a:spcPts val="0"/>
              </a:spcAft>
              <a:buNone/>
            </a:pPr>
            <a:r>
              <a:rPr lang="en"/>
              <a:t>It offers insights into foreign policy decision-making and geopolitical strategies.</a:t>
            </a:r>
            <a:endParaRPr/>
          </a:p>
          <a:p>
            <a:pPr indent="0" lvl="0" marL="0" rtl="0" algn="l">
              <a:spcBef>
                <a:spcPts val="0"/>
              </a:spcBef>
              <a:spcAft>
                <a:spcPts val="0"/>
              </a:spcAft>
              <a:buNone/>
            </a:pPr>
            <a:r>
              <a:rPr lang="en"/>
              <a:t>Realism has been particularly influential in understanding global power dynamics during periods such as the Cold War.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2"/>
          <p:cNvSpPr txBox="1"/>
          <p:nvPr/>
        </p:nvSpPr>
        <p:spPr>
          <a:xfrm>
            <a:off x="0" y="0"/>
            <a:ext cx="82689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CC0000"/>
                </a:solidFill>
              </a:rPr>
              <a:t>Criticism of the Realist Approach</a:t>
            </a:r>
            <a:endParaRPr sz="1600">
              <a:solidFill>
                <a:srgbClr val="CC0000"/>
              </a:solidFill>
            </a:endParaRPr>
          </a:p>
          <a:p>
            <a:pPr indent="0" lvl="0" marL="0" rtl="0" algn="l">
              <a:spcBef>
                <a:spcPts val="0"/>
              </a:spcBef>
              <a:spcAft>
                <a:spcPts val="0"/>
              </a:spcAft>
              <a:buNone/>
            </a:pPr>
            <a:r>
              <a:t/>
            </a:r>
            <a:endParaRPr sz="1600">
              <a:solidFill>
                <a:srgbClr val="CC0000"/>
              </a:solidFill>
            </a:endParaRPr>
          </a:p>
          <a:p>
            <a:pPr indent="0" lvl="0" marL="0" rtl="0" algn="l">
              <a:spcBef>
                <a:spcPts val="0"/>
              </a:spcBef>
              <a:spcAft>
                <a:spcPts val="0"/>
              </a:spcAft>
              <a:buNone/>
            </a:pPr>
            <a:r>
              <a:rPr lang="en"/>
              <a:t>Despite its influence, realism has been criticized by many scholars.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critics argue that realism focuses too heavily on conflict and power while ignoring the potential for cooperation and international institutions.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realism tends to underestimate the role of international organizations such as the United Nations in promoting global governance and cooperation.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some scholars argue that realism overlooks the influence of economic interdependence, international norms, and non-state actors in contemporary global politics.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3"/>
          <p:cNvSpPr txBox="1"/>
          <p:nvPr/>
        </p:nvSpPr>
        <p:spPr>
          <a:xfrm>
            <a:off x="0" y="0"/>
            <a:ext cx="86430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0000"/>
                </a:solidFill>
              </a:rPr>
              <a:t>Merits</a:t>
            </a:r>
            <a:r>
              <a:rPr lang="en"/>
              <a:t> </a:t>
            </a:r>
            <a:r>
              <a:rPr lang="en">
                <a:solidFill>
                  <a:srgbClr val="990000"/>
                </a:solidFill>
              </a:rPr>
              <a:t>Realist Approach</a:t>
            </a:r>
            <a:endParaRPr>
              <a:solidFill>
                <a:srgbClr val="990000"/>
              </a:solidFill>
            </a:endParaRPr>
          </a:p>
          <a:p>
            <a:pPr indent="0" lvl="0" marL="0" rtl="0" algn="l">
              <a:spcBef>
                <a:spcPts val="0"/>
              </a:spcBef>
              <a:spcAft>
                <a:spcPts val="0"/>
              </a:spcAft>
              <a:buNone/>
            </a:pPr>
            <a:r>
              <a:t/>
            </a:r>
            <a:endParaRPr>
              <a:solidFill>
                <a:srgbClr val="990000"/>
              </a:solidFill>
            </a:endParaRPr>
          </a:p>
          <a:p>
            <a:pPr indent="457200" lvl="0" marL="0" rtl="0" algn="l">
              <a:spcBef>
                <a:spcPts val="0"/>
              </a:spcBef>
              <a:spcAft>
                <a:spcPts val="0"/>
              </a:spcAft>
              <a:buNone/>
            </a:pPr>
            <a:r>
              <a:rPr lang="en"/>
              <a:t>Provides a practical explanation of international politics.</a:t>
            </a:r>
            <a:endParaRPr/>
          </a:p>
          <a:p>
            <a:pPr indent="457200" lvl="0" marL="0" rtl="0" algn="l">
              <a:spcBef>
                <a:spcPts val="0"/>
              </a:spcBef>
              <a:spcAft>
                <a:spcPts val="0"/>
              </a:spcAft>
              <a:buNone/>
            </a:pPr>
            <a:r>
              <a:rPr lang="en"/>
              <a:t>Highlights power, security, and national interest.</a:t>
            </a:r>
            <a:endParaRPr/>
          </a:p>
          <a:p>
            <a:pPr indent="0" lvl="0" marL="0" rtl="0" algn="l">
              <a:spcBef>
                <a:spcPts val="0"/>
              </a:spcBef>
              <a:spcAft>
                <a:spcPts val="0"/>
              </a:spcAft>
              <a:buNone/>
            </a:pPr>
            <a:r>
              <a:rPr lang="en"/>
              <a:t> 	Explains conflict, alliances, and strategic behavior.</a:t>
            </a:r>
            <a:endParaRPr/>
          </a:p>
          <a:p>
            <a:pPr indent="0" lvl="0" marL="0" rtl="0" algn="l">
              <a:spcBef>
                <a:spcPts val="0"/>
              </a:spcBef>
              <a:spcAft>
                <a:spcPts val="0"/>
              </a:spcAft>
              <a:buNone/>
            </a:pPr>
            <a:r>
              <a:rPr lang="en"/>
              <a:t> 	Useful for understanding geopolitics and wars.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990000"/>
                </a:solidFill>
              </a:rPr>
              <a:t>Demerits</a:t>
            </a:r>
            <a:r>
              <a:rPr lang="en"/>
              <a:t> </a:t>
            </a:r>
            <a:endParaRPr/>
          </a:p>
          <a:p>
            <a:pPr indent="0" lvl="0" marL="0" rtl="0" algn="l">
              <a:spcBef>
                <a:spcPts val="0"/>
              </a:spcBef>
              <a:spcAft>
                <a:spcPts val="0"/>
              </a:spcAft>
              <a:buNone/>
            </a:pPr>
            <a:r>
              <a:t/>
            </a:r>
            <a:endParaRPr/>
          </a:p>
          <a:p>
            <a:pPr indent="457200" lvl="0" marL="0" rtl="0" algn="l">
              <a:spcBef>
                <a:spcPts val="0"/>
              </a:spcBef>
              <a:spcAft>
                <a:spcPts val="0"/>
              </a:spcAft>
              <a:buNone/>
            </a:pPr>
            <a:r>
              <a:rPr lang="en"/>
              <a:t>Too pessimistic and conflict-focused.</a:t>
            </a:r>
            <a:endParaRPr/>
          </a:p>
          <a:p>
            <a:pPr indent="457200" lvl="0" marL="0" rtl="0" algn="l">
              <a:spcBef>
                <a:spcPts val="0"/>
              </a:spcBef>
              <a:spcAft>
                <a:spcPts val="0"/>
              </a:spcAft>
              <a:buNone/>
            </a:pPr>
            <a:r>
              <a:rPr lang="en"/>
              <a:t>Ignores international cooperation and institutions.</a:t>
            </a:r>
            <a:endParaRPr/>
          </a:p>
          <a:p>
            <a:pPr indent="457200" lvl="0" marL="0" rtl="0" algn="l">
              <a:spcBef>
                <a:spcPts val="0"/>
              </a:spcBef>
              <a:spcAft>
                <a:spcPts val="0"/>
              </a:spcAft>
              <a:buNone/>
            </a:pPr>
            <a:r>
              <a:rPr lang="en"/>
              <a:t>Overlooks the role of non-state actors and economic factors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4"/>
          <p:cNvSpPr txBox="1"/>
          <p:nvPr/>
        </p:nvSpPr>
        <p:spPr>
          <a:xfrm>
            <a:off x="435600" y="131069"/>
            <a:ext cx="8708400" cy="171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CC0000"/>
                </a:solidFill>
              </a:rPr>
              <a:t>Importance</a:t>
            </a:r>
            <a:r>
              <a:rPr lang="en"/>
              <a:t> </a:t>
            </a:r>
            <a:r>
              <a:rPr lang="en">
                <a:solidFill>
                  <a:srgbClr val="990000"/>
                </a:solidFill>
              </a:rPr>
              <a:t>Realist Approach in IR </a:t>
            </a:r>
            <a:endParaRPr/>
          </a:p>
          <a:p>
            <a:pPr indent="0" lvl="0" marL="0" rtl="0" algn="ctr">
              <a:spcBef>
                <a:spcPts val="0"/>
              </a:spcBef>
              <a:spcAft>
                <a:spcPts val="0"/>
              </a:spcAft>
              <a:buNone/>
            </a:pPr>
            <a:r>
              <a:t/>
            </a:r>
            <a:endParaRPr/>
          </a:p>
          <a:p>
            <a:pPr indent="457200" lvl="0" marL="0" rtl="0" algn="l">
              <a:spcBef>
                <a:spcPts val="0"/>
              </a:spcBef>
              <a:spcAft>
                <a:spcPts val="0"/>
              </a:spcAft>
              <a:buNone/>
            </a:pPr>
            <a:r>
              <a:rPr lang="en"/>
              <a:t>Provides a practical understanding of global politics based on power and security.</a:t>
            </a:r>
            <a:endParaRPr/>
          </a:p>
          <a:p>
            <a:pPr indent="0" lvl="0" marL="0" rtl="0" algn="l">
              <a:spcBef>
                <a:spcPts val="0"/>
              </a:spcBef>
              <a:spcAft>
                <a:spcPts val="0"/>
              </a:spcAft>
              <a:buNone/>
            </a:pPr>
            <a:r>
              <a:rPr lang="en"/>
              <a:t> 	Helps analyze conflicts, wars, and alliances among states.</a:t>
            </a:r>
            <a:endParaRPr/>
          </a:p>
          <a:p>
            <a:pPr indent="0" lvl="0" marL="0" rtl="0" algn="l">
              <a:spcBef>
                <a:spcPts val="0"/>
              </a:spcBef>
              <a:spcAft>
                <a:spcPts val="0"/>
              </a:spcAft>
              <a:buNone/>
            </a:pPr>
            <a:r>
              <a:rPr lang="en"/>
              <a:t> 	Explains national interest and power dynamics in international relations.</a:t>
            </a:r>
            <a:endParaRPr/>
          </a:p>
          <a:p>
            <a:pPr indent="0" lvl="0" marL="0" rtl="0" algn="l">
              <a:spcBef>
                <a:spcPts val="0"/>
              </a:spcBef>
              <a:spcAft>
                <a:spcPts val="0"/>
              </a:spcAft>
              <a:buNone/>
            </a:pPr>
            <a:r>
              <a:rPr lang="en"/>
              <a:t> 	Useful in understanding geopolitics and strategic competition.</a:t>
            </a:r>
            <a:endParaRPr/>
          </a:p>
          <a:p>
            <a:pPr indent="0" lvl="0" marL="0" rtl="0" algn="l">
              <a:spcBef>
                <a:spcPts val="0"/>
              </a:spcBef>
              <a:spcAft>
                <a:spcPts val="0"/>
              </a:spcAft>
              <a:buNone/>
            </a:pPr>
            <a:r>
              <a:rPr lang="en"/>
              <a:t> 	Highlights the anarchic nature of the international system.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5"/>
          <p:cNvSpPr txBox="1"/>
          <p:nvPr/>
        </p:nvSpPr>
        <p:spPr>
          <a:xfrm>
            <a:off x="0" y="88664"/>
            <a:ext cx="9051600" cy="441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0000"/>
                </a:solidFill>
              </a:rPr>
              <a:t>Liberal Approach to the Study of International Relations</a:t>
            </a:r>
            <a:endParaRPr>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Liberal approach is one of the major perspectives in International Relations. It developed partly as a continuation of the ideas of Idealism  and emphasizes international cooperation, democracy, economic interdependence and the role of international institutions in maintaining peace. Liberal thinkers believe that despite the anarchic nature of the international system, cooperation among states is possible and can lead to stable and peaceful international relations.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990000"/>
                </a:solidFill>
              </a:rPr>
              <a:t>Meaning and Concept </a:t>
            </a:r>
            <a:r>
              <a:rPr lang="en"/>
              <a:t>:The Liberal approach argues that international politics is not only a struggle for power but also a field where cooperation and mutual benefits can be achieved. Liberals believe that states can work together through diplomacy, trade and international organizations to resolve conflicts and promote global stability.</a:t>
            </a:r>
            <a:endParaRPr/>
          </a:p>
          <a:p>
            <a:pPr indent="0" lvl="0" marL="0" rtl="0" algn="l">
              <a:spcBef>
                <a:spcPts val="0"/>
              </a:spcBef>
              <a:spcAft>
                <a:spcPts val="0"/>
              </a:spcAft>
              <a:buNone/>
            </a:pPr>
            <a:r>
              <a:rPr lang="en"/>
              <a:t>Unlike the Realism approach, which focuses mainly on power and security, liberalism highlights the importance of economic cooperation, democratic governance and international norms.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990000"/>
                </a:solidFill>
              </a:rPr>
              <a:t>Historical Development:</a:t>
            </a:r>
            <a:r>
              <a:rPr lang="en"/>
              <a:t>The intellectual roots of liberalism can be traced to philosophers such as Immanuel Kant and John Locke, who emphasized individual freedom, rule of law and peaceful cooperation among societies.</a:t>
            </a:r>
            <a:endParaRPr/>
          </a:p>
          <a:p>
            <a:pPr indent="0" lvl="0" marL="0" rtl="0" algn="l">
              <a:spcBef>
                <a:spcPts val="0"/>
              </a:spcBef>
              <a:spcAft>
                <a:spcPts val="0"/>
              </a:spcAft>
              <a:buNone/>
            </a:pPr>
            <a:r>
              <a:rPr lang="en"/>
              <a:t>In modern international relations, liberal ideas gained importance after the formation of international institutions designed to promote peace and cooperation. Organizations such as the United Nations and the World Trade Organization reflect liberal principles of international cooperation and institutional governance.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6"/>
          <p:cNvSpPr txBox="1"/>
          <p:nvPr/>
        </p:nvSpPr>
        <p:spPr>
          <a:xfrm>
            <a:off x="235143" y="107503"/>
            <a:ext cx="7941300" cy="536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CC0000"/>
                </a:solidFill>
              </a:rPr>
              <a:t>Main Principles of the Liberal Approach</a:t>
            </a:r>
            <a:endParaRPr sz="1700">
              <a:solidFill>
                <a:srgbClr val="CC0000"/>
              </a:solidFill>
            </a:endParaRPr>
          </a:p>
          <a:p>
            <a:pPr indent="0" lvl="0" marL="0" rtl="0" algn="ctr">
              <a:spcBef>
                <a:spcPts val="0"/>
              </a:spcBef>
              <a:spcAft>
                <a:spcPts val="0"/>
              </a:spcAft>
              <a:buNone/>
            </a:pPr>
            <a:r>
              <a:t/>
            </a:r>
            <a:endParaRPr sz="1700">
              <a:solidFill>
                <a:srgbClr val="CC0000"/>
              </a:solidFill>
            </a:endParaRPr>
          </a:p>
          <a:p>
            <a:pPr indent="0" lvl="0" marL="0" rtl="0" algn="l">
              <a:spcBef>
                <a:spcPts val="0"/>
              </a:spcBef>
              <a:spcAft>
                <a:spcPts val="0"/>
              </a:spcAft>
              <a:buNone/>
            </a:pPr>
            <a:r>
              <a:rPr lang="en"/>
              <a:t>1. Importance of International Institutions</a:t>
            </a:r>
            <a:endParaRPr/>
          </a:p>
          <a:p>
            <a:pPr indent="0" lvl="0" marL="0" rtl="0" algn="l">
              <a:spcBef>
                <a:spcPts val="0"/>
              </a:spcBef>
              <a:spcAft>
                <a:spcPts val="0"/>
              </a:spcAft>
              <a:buNone/>
            </a:pPr>
            <a:r>
              <a:rPr lang="en"/>
              <a:t>Liberals believe that international organizations help manage conflicts and facilitate cooperation among states. Institutions provide rules, norms and platforms for negotiation and dialogue.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Economic Interdependence</a:t>
            </a:r>
            <a:endParaRPr/>
          </a:p>
          <a:p>
            <a:pPr indent="0" lvl="0" marL="0" rtl="0" algn="l">
              <a:spcBef>
                <a:spcPts val="0"/>
              </a:spcBef>
              <a:spcAft>
                <a:spcPts val="0"/>
              </a:spcAft>
              <a:buNone/>
            </a:pPr>
            <a:r>
              <a:rPr lang="en"/>
              <a:t>Liberalism emphasizes that trade and economic cooperation create mutual benefits and reduce the likelihood of conflict between states.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Democratic Peace Theory</a:t>
            </a:r>
            <a:endParaRPr/>
          </a:p>
          <a:p>
            <a:pPr indent="0" lvl="0" marL="0" rtl="0" algn="l">
              <a:spcBef>
                <a:spcPts val="0"/>
              </a:spcBef>
              <a:spcAft>
                <a:spcPts val="0"/>
              </a:spcAft>
              <a:buNone/>
            </a:pPr>
            <a:r>
              <a:rPr lang="en"/>
              <a:t>One important liberal idea is that democratic states are less likely to go to war with each other. Therefore, the spread of democracy contributes to international peace.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Cooperation and Collective Interests</a:t>
            </a:r>
            <a:endParaRPr/>
          </a:p>
          <a:p>
            <a:pPr indent="0" lvl="0" marL="0" rtl="0" algn="l">
              <a:spcBef>
                <a:spcPts val="0"/>
              </a:spcBef>
              <a:spcAft>
                <a:spcPts val="0"/>
              </a:spcAft>
              <a:buNone/>
            </a:pPr>
            <a:r>
              <a:rPr lang="en"/>
              <a:t>Liberals argue that states are capable of cooperation because they recognize common interests such as economic growth, environmental protection and global 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Role of Non-State Actors</a:t>
            </a:r>
            <a:endParaRPr/>
          </a:p>
          <a:p>
            <a:pPr indent="0" lvl="0" marL="0" rtl="0" algn="l">
              <a:spcBef>
                <a:spcPts val="0"/>
              </a:spcBef>
              <a:spcAft>
                <a:spcPts val="0"/>
              </a:spcAft>
              <a:buNone/>
            </a:pPr>
            <a:r>
              <a:rPr lang="en"/>
              <a:t>Unlike realism, liberalism recognizes the growing importance of international organizations, multinational corporations and non-governmental organizations in global politics.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7"/>
          <p:cNvSpPr txBox="1"/>
          <p:nvPr/>
        </p:nvSpPr>
        <p:spPr>
          <a:xfrm>
            <a:off x="0" y="0"/>
            <a:ext cx="9070800" cy="493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990000"/>
                </a:solidFill>
              </a:rPr>
              <a:t>Contributions of the Liberal Approach</a:t>
            </a:r>
            <a:endParaRPr sz="17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Liberal approach has made significant contributions to the understanding of international relations:</a:t>
            </a:r>
            <a:endParaRPr/>
          </a:p>
          <a:p>
            <a:pPr indent="0" lvl="0" marL="0" rtl="0" algn="l">
              <a:spcBef>
                <a:spcPts val="0"/>
              </a:spcBef>
              <a:spcAft>
                <a:spcPts val="0"/>
              </a:spcAft>
              <a:buNone/>
            </a:pPr>
            <a:r>
              <a:rPr lang="en"/>
              <a:t>It highlights the importance of international institutions and global governance.</a:t>
            </a:r>
            <a:endParaRPr/>
          </a:p>
          <a:p>
            <a:pPr indent="0" lvl="0" marL="0" rtl="0" algn="l">
              <a:spcBef>
                <a:spcPts val="0"/>
              </a:spcBef>
              <a:spcAft>
                <a:spcPts val="0"/>
              </a:spcAft>
              <a:buNone/>
            </a:pPr>
            <a:r>
              <a:rPr lang="en"/>
              <a:t>It explains the role of trade and economic cooperation in maintaining peace.</a:t>
            </a:r>
            <a:endParaRPr/>
          </a:p>
          <a:p>
            <a:pPr indent="0" lvl="0" marL="0" rtl="0" algn="l">
              <a:spcBef>
                <a:spcPts val="0"/>
              </a:spcBef>
              <a:spcAft>
                <a:spcPts val="0"/>
              </a:spcAft>
              <a:buNone/>
            </a:pPr>
            <a:r>
              <a:rPr lang="en"/>
              <a:t>It recognizes the influence of non-state actors in international politics.</a:t>
            </a:r>
            <a:endParaRPr/>
          </a:p>
          <a:p>
            <a:pPr indent="0" lvl="0" marL="0" rtl="0" algn="l">
              <a:spcBef>
                <a:spcPts val="0"/>
              </a:spcBef>
              <a:spcAft>
                <a:spcPts val="0"/>
              </a:spcAft>
              <a:buNone/>
            </a:pPr>
            <a:r>
              <a:rPr lang="en"/>
              <a:t>It promotes diplomatic solutions and multilateral cooperation.</a:t>
            </a:r>
            <a:endParaRPr/>
          </a:p>
          <a:p>
            <a:pPr indent="0" lvl="0" marL="0" rtl="0" algn="l">
              <a:spcBef>
                <a:spcPts val="0"/>
              </a:spcBef>
              <a:spcAft>
                <a:spcPts val="0"/>
              </a:spcAft>
              <a:buNone/>
            </a:pPr>
            <a:r>
              <a:rPr lang="en"/>
              <a:t>These ideas are reflected in many international institutions and agreements that regulate global economic and political relations.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700">
                <a:solidFill>
                  <a:srgbClr val="990000"/>
                </a:solidFill>
              </a:rPr>
              <a:t>Criticism of the Liberal Approach</a:t>
            </a:r>
            <a:endParaRPr sz="17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Despite its contributions, the liberal approach has been criticized by some scholars.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critics argue that liberalism underestimates the role of power and national interests in international politics, which are emphasized by realism.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economic interdependence does not always prevent conflicts, as states may still compete for strategic advantages.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some scholars argue that international institutions often reflect the interests of powerful states rather than promoting equal cooperation among all countries.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8"/>
          <p:cNvSpPr txBox="1"/>
          <p:nvPr/>
        </p:nvSpPr>
        <p:spPr>
          <a:xfrm>
            <a:off x="86709" y="323818"/>
            <a:ext cx="8970600" cy="2859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700">
                <a:solidFill>
                  <a:srgbClr val="990000"/>
                </a:solidFill>
              </a:rPr>
              <a:t>Merits </a:t>
            </a:r>
            <a:r>
              <a:rPr lang="en" sz="1700">
                <a:solidFill>
                  <a:srgbClr val="990000"/>
                </a:solidFill>
              </a:rPr>
              <a:t>of the Liberal Approach in IR </a:t>
            </a:r>
            <a:endParaRPr sz="1700">
              <a:solidFill>
                <a:srgbClr val="990000"/>
              </a:solidFill>
            </a:endParaRPr>
          </a:p>
          <a:p>
            <a:pPr indent="0" lvl="0" marL="0" rtl="0" algn="l">
              <a:spcBef>
                <a:spcPts val="0"/>
              </a:spcBef>
              <a:spcAft>
                <a:spcPts val="0"/>
              </a:spcAft>
              <a:buClr>
                <a:schemeClr val="dk1"/>
              </a:buClr>
              <a:buSzPts val="1100"/>
              <a:buFont typeface="Arial"/>
              <a:buNone/>
            </a:pPr>
            <a:r>
              <a:t/>
            </a:r>
            <a:endParaRPr sz="1700">
              <a:solidFill>
                <a:srgbClr val="990000"/>
              </a:solidFill>
            </a:endParaRPr>
          </a:p>
          <a:p>
            <a:pPr indent="457200" lvl="0" marL="0" rtl="0" algn="l">
              <a:spcBef>
                <a:spcPts val="0"/>
              </a:spcBef>
              <a:spcAft>
                <a:spcPts val="0"/>
              </a:spcAft>
              <a:buNone/>
            </a:pPr>
            <a:r>
              <a:rPr lang="en"/>
              <a:t> Highlights cooperation, democracy and global institutions.</a:t>
            </a:r>
            <a:endParaRPr/>
          </a:p>
          <a:p>
            <a:pPr indent="457200" lvl="0" marL="0" rtl="0" algn="l">
              <a:spcBef>
                <a:spcPts val="0"/>
              </a:spcBef>
              <a:spcAft>
                <a:spcPts val="0"/>
              </a:spcAft>
              <a:buNone/>
            </a:pPr>
            <a:r>
              <a:rPr lang="en"/>
              <a:t> Explains the role of trade and economic interdependence.</a:t>
            </a:r>
            <a:endParaRPr/>
          </a:p>
          <a:p>
            <a:pPr indent="457200" lvl="0" marL="0" rtl="0" algn="l">
              <a:spcBef>
                <a:spcPts val="0"/>
              </a:spcBef>
              <a:spcAft>
                <a:spcPts val="0"/>
              </a:spcAft>
              <a:buNone/>
            </a:pPr>
            <a:r>
              <a:rPr lang="en"/>
              <a:t> Encourages peaceful conflict resolution through diplomacy.</a:t>
            </a:r>
            <a:endParaRPr/>
          </a:p>
          <a:p>
            <a:pPr indent="457200" lvl="0" marL="0" rtl="0" algn="l">
              <a:spcBef>
                <a:spcPts val="0"/>
              </a:spcBef>
              <a:spcAft>
                <a:spcPts val="0"/>
              </a:spcAft>
              <a:buNone/>
            </a:pPr>
            <a:r>
              <a:rPr lang="en"/>
              <a:t> Recognizes the importance of international organizations.</a:t>
            </a:r>
            <a:endParaRPr/>
          </a:p>
          <a:p>
            <a:pPr indent="457200" lvl="0" marL="0" rtl="0" algn="l">
              <a:spcBef>
                <a:spcPts val="0"/>
              </a:spcBef>
              <a:spcAft>
                <a:spcPts val="0"/>
              </a:spcAft>
              <a:buNone/>
            </a:pPr>
            <a:r>
              <a:t/>
            </a:r>
            <a:endParaRPr/>
          </a:p>
          <a:p>
            <a:pPr indent="457200" lvl="0" marL="0" rtl="0" algn="l">
              <a:spcBef>
                <a:spcPts val="0"/>
              </a:spcBef>
              <a:spcAft>
                <a:spcPts val="0"/>
              </a:spcAft>
              <a:buNone/>
            </a:pPr>
            <a:r>
              <a:rPr lang="en" sz="1600">
                <a:solidFill>
                  <a:srgbClr val="990000"/>
                </a:solidFill>
              </a:rPr>
              <a:t>Demerits of the Liberal Approach in IR</a:t>
            </a:r>
            <a:endParaRPr sz="1600">
              <a:solidFill>
                <a:srgbClr val="990000"/>
              </a:solidFill>
            </a:endParaRPr>
          </a:p>
          <a:p>
            <a:pPr indent="0" lvl="0" marL="0" rtl="0" algn="l">
              <a:spcBef>
                <a:spcPts val="0"/>
              </a:spcBef>
              <a:spcAft>
                <a:spcPts val="0"/>
              </a:spcAft>
              <a:buNone/>
            </a:pPr>
            <a:r>
              <a:rPr lang="en"/>
              <a:t> </a:t>
            </a:r>
            <a:endParaRPr/>
          </a:p>
          <a:p>
            <a:pPr indent="457200" lvl="0" marL="0" rtl="0" algn="l">
              <a:spcBef>
                <a:spcPts val="0"/>
              </a:spcBef>
              <a:spcAft>
                <a:spcPts val="0"/>
              </a:spcAft>
              <a:buNone/>
            </a:pPr>
            <a:r>
              <a:rPr lang="en"/>
              <a:t> Overestimates cooperation among states.</a:t>
            </a:r>
            <a:endParaRPr/>
          </a:p>
          <a:p>
            <a:pPr indent="457200" lvl="0" marL="0" rtl="0" algn="l">
              <a:spcBef>
                <a:spcPts val="0"/>
              </a:spcBef>
              <a:spcAft>
                <a:spcPts val="0"/>
              </a:spcAft>
              <a:buNone/>
            </a:pPr>
            <a:r>
              <a:rPr lang="en"/>
              <a:t> Institutions may favor powerful states over weaker ones.</a:t>
            </a:r>
            <a:endParaRPr/>
          </a:p>
          <a:p>
            <a:pPr indent="457200" lvl="0" marL="0" rtl="0" algn="l">
              <a:spcBef>
                <a:spcPts val="0"/>
              </a:spcBef>
              <a:spcAft>
                <a:spcPts val="0"/>
              </a:spcAft>
              <a:buNone/>
            </a:pPr>
            <a:r>
              <a:rPr lang="en"/>
              <a:t> May underestimate security and powerful struggles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9"/>
          <p:cNvSpPr txBox="1"/>
          <p:nvPr/>
        </p:nvSpPr>
        <p:spPr>
          <a:xfrm>
            <a:off x="0" y="705460"/>
            <a:ext cx="8481000" cy="17625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700">
                <a:solidFill>
                  <a:srgbClr val="990000"/>
                </a:solidFill>
              </a:rPr>
              <a:t>Importance </a:t>
            </a:r>
            <a:r>
              <a:rPr lang="en" sz="1700">
                <a:solidFill>
                  <a:srgbClr val="990000"/>
                </a:solidFill>
              </a:rPr>
              <a:t>of the Liberal Approach in IR </a:t>
            </a:r>
            <a:endParaRPr sz="1700">
              <a:solidFill>
                <a:srgbClr val="990000"/>
              </a:solidFill>
            </a:endParaRPr>
          </a:p>
          <a:p>
            <a:pPr indent="457200" lvl="0" marL="0" rtl="0" algn="l">
              <a:spcBef>
                <a:spcPts val="0"/>
              </a:spcBef>
              <a:spcAft>
                <a:spcPts val="0"/>
              </a:spcAft>
              <a:buClr>
                <a:schemeClr val="dk1"/>
              </a:buClr>
              <a:buSzPts val="1100"/>
              <a:buFont typeface="Arial"/>
              <a:buNone/>
            </a:pPr>
            <a:r>
              <a:t/>
            </a:r>
            <a:endParaRPr sz="1700">
              <a:solidFill>
                <a:srgbClr val="990000"/>
              </a:solidFill>
            </a:endParaRPr>
          </a:p>
          <a:p>
            <a:pPr indent="457200" lvl="0" marL="0" rtl="0" algn="l">
              <a:spcBef>
                <a:spcPts val="0"/>
              </a:spcBef>
              <a:spcAft>
                <a:spcPts val="0"/>
              </a:spcAft>
              <a:buNone/>
            </a:pPr>
            <a:r>
              <a:rPr lang="en"/>
              <a:t> </a:t>
            </a:r>
            <a:r>
              <a:rPr lang="en"/>
              <a:t>Highlights the importance of cooperation and diplomacy among states.</a:t>
            </a:r>
            <a:endParaRPr/>
          </a:p>
          <a:p>
            <a:pPr indent="457200" lvl="0" marL="0" rtl="0" algn="l">
              <a:spcBef>
                <a:spcPts val="0"/>
              </a:spcBef>
              <a:spcAft>
                <a:spcPts val="0"/>
              </a:spcAft>
              <a:buNone/>
            </a:pPr>
            <a:r>
              <a:rPr lang="en"/>
              <a:t> Explains the role of international institutions and organizations.</a:t>
            </a:r>
            <a:endParaRPr/>
          </a:p>
          <a:p>
            <a:pPr indent="457200" lvl="0" marL="0" rtl="0" algn="l">
              <a:spcBef>
                <a:spcPts val="0"/>
              </a:spcBef>
              <a:spcAft>
                <a:spcPts val="0"/>
              </a:spcAft>
              <a:buNone/>
            </a:pPr>
            <a:r>
              <a:rPr lang="en"/>
              <a:t> </a:t>
            </a:r>
            <a:r>
              <a:rPr lang="en"/>
              <a:t>Shows how economic interdependence reduces conflict.</a:t>
            </a:r>
            <a:endParaRPr/>
          </a:p>
          <a:p>
            <a:pPr indent="0" lvl="0" marL="0" rtl="0" algn="l">
              <a:spcBef>
                <a:spcPts val="0"/>
              </a:spcBef>
              <a:spcAft>
                <a:spcPts val="0"/>
              </a:spcAft>
              <a:buNone/>
            </a:pPr>
            <a:r>
              <a:rPr lang="en"/>
              <a:t>	 Promotes democracy, human rights and global governance.</a:t>
            </a:r>
            <a:endParaRPr/>
          </a:p>
          <a:p>
            <a:pPr indent="457200" lvl="0" marL="0" rtl="0" algn="l">
              <a:spcBef>
                <a:spcPts val="0"/>
              </a:spcBef>
              <a:spcAft>
                <a:spcPts val="0"/>
              </a:spcAft>
              <a:buNone/>
            </a:pPr>
            <a:r>
              <a:rPr lang="en"/>
              <a:t> Encourages multilateral solutions to global issues.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0"/>
          <p:cNvSpPr txBox="1"/>
          <p:nvPr/>
        </p:nvSpPr>
        <p:spPr>
          <a:xfrm>
            <a:off x="4" y="151348"/>
            <a:ext cx="7794600" cy="462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0000"/>
                </a:solidFill>
              </a:rPr>
              <a:t>Neo-Liberal Approach to the Study of International Relations</a:t>
            </a:r>
            <a:endParaRPr>
              <a:solidFill>
                <a:srgbClr val="990000"/>
              </a:solidFill>
            </a:endParaRPr>
          </a:p>
          <a:p>
            <a:pPr indent="0" lvl="0" marL="0" rtl="0" algn="l">
              <a:spcBef>
                <a:spcPts val="0"/>
              </a:spcBef>
              <a:spcAft>
                <a:spcPts val="0"/>
              </a:spcAft>
              <a:buNone/>
            </a:pPr>
            <a:r>
              <a:rPr lang="en"/>
              <a:t>The Neo-Liberal approach, often called Neoliberal Institutionalism, is an important modern perspective in International Relations. It developed during the late twentieth century as a refinement of classical Liberalism. Neo-liberalism seeks to explain how cooperation among states is possible even in an anarchic international system.</a:t>
            </a:r>
            <a:endParaRPr/>
          </a:p>
          <a:p>
            <a:pPr indent="0" lvl="0" marL="0" rtl="0" algn="l">
              <a:spcBef>
                <a:spcPts val="0"/>
              </a:spcBef>
              <a:spcAft>
                <a:spcPts val="0"/>
              </a:spcAft>
              <a:buNone/>
            </a:pPr>
            <a:r>
              <a:rPr lang="en"/>
              <a:t>While neo-liberal scholars accept some of the assumptions of Realism such as the absence of a central global authority they argue that international institutions, economic interdependence and rules can facilitate cooperation and reduce conflict among states.</a:t>
            </a:r>
            <a:endParaRPr/>
          </a:p>
          <a:p>
            <a:pPr indent="0" lvl="0" marL="0" rtl="0" algn="l">
              <a:spcBef>
                <a:spcPts val="0"/>
              </a:spcBef>
              <a:spcAft>
                <a:spcPts val="0"/>
              </a:spcAft>
              <a:buNone/>
            </a:pPr>
            <a:r>
              <a:rPr lang="en">
                <a:solidFill>
                  <a:srgbClr val="990000"/>
                </a:solidFill>
              </a:rPr>
              <a:t>Meaning and Concept :</a:t>
            </a:r>
            <a:r>
              <a:rPr lang="en"/>
              <a:t>The Neo-Liberal approach emphasizes that states are rational actors seeking to maximize their interests but they also recognize that cooperation can provide mutual benefits. Therefore, states often create institutions and international regimes that regulate their behavior and promote stability in global politics.</a:t>
            </a:r>
            <a:endParaRPr/>
          </a:p>
          <a:p>
            <a:pPr indent="0" lvl="0" marL="0" rtl="0" algn="l">
              <a:spcBef>
                <a:spcPts val="0"/>
              </a:spcBef>
              <a:spcAft>
                <a:spcPts val="0"/>
              </a:spcAft>
              <a:buNone/>
            </a:pPr>
            <a:r>
              <a:rPr lang="en"/>
              <a:t>Neo-liberal scholars argue that international organizations help states overcome problems such as mistrust, lack of information and fear of cheating in cooperative arrangements.</a:t>
            </a:r>
            <a:endParaRPr/>
          </a:p>
          <a:p>
            <a:pPr indent="0" lvl="0" marL="0" rtl="0" algn="l">
              <a:spcBef>
                <a:spcPts val="0"/>
              </a:spcBef>
              <a:spcAft>
                <a:spcPts val="0"/>
              </a:spcAft>
              <a:buNone/>
            </a:pPr>
            <a:r>
              <a:rPr lang="en">
                <a:solidFill>
                  <a:srgbClr val="990000"/>
                </a:solidFill>
              </a:rPr>
              <a:t>Historical Development: </a:t>
            </a:r>
            <a:r>
              <a:rPr lang="en"/>
              <a:t>Ne Liberalism gained prominence in the 1970s and 1980s, particularly in response to realist theories that emphasized power politics and conflict. Scholars attempted to explain why states continued to cooperate in areas such as trade, finance and environmental protection despite the absence of a world government.</a:t>
            </a:r>
            <a:endParaRPr/>
          </a:p>
          <a:p>
            <a:pPr indent="0" lvl="0" marL="0" rtl="0" algn="l">
              <a:spcBef>
                <a:spcPts val="0"/>
              </a:spcBef>
              <a:spcAft>
                <a:spcPts val="0"/>
              </a:spcAft>
              <a:buNone/>
            </a:pPr>
            <a:r>
              <a:rPr lang="en"/>
              <a:t>Prominent scholars associated with the neo-liberal approach include Robert Keohane and Joseph Nye. Their work emphasized the importance of international regimes and institutions in shaping state behavior and facilitating cooperation.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51"/>
          <p:cNvSpPr txBox="1"/>
          <p:nvPr/>
        </p:nvSpPr>
        <p:spPr>
          <a:xfrm>
            <a:off x="0" y="0"/>
            <a:ext cx="8608200" cy="512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990000"/>
                </a:solidFill>
              </a:rPr>
              <a:t>Key Principles of the Neo-Liberal Approach</a:t>
            </a:r>
            <a:endParaRPr sz="1600">
              <a:solidFill>
                <a:srgbClr val="990000"/>
              </a:solidFill>
            </a:endParaRPr>
          </a:p>
          <a:p>
            <a:pPr indent="0" lvl="0" marL="0" rtl="0" algn="l">
              <a:spcBef>
                <a:spcPts val="0"/>
              </a:spcBef>
              <a:spcAft>
                <a:spcPts val="0"/>
              </a:spcAft>
              <a:buNone/>
            </a:pPr>
            <a:r>
              <a:t/>
            </a:r>
            <a:endParaRPr sz="1600">
              <a:solidFill>
                <a:srgbClr val="990000"/>
              </a:solidFill>
            </a:endParaRPr>
          </a:p>
          <a:p>
            <a:pPr indent="0" lvl="0" marL="0" rtl="0" algn="l">
              <a:spcBef>
                <a:spcPts val="0"/>
              </a:spcBef>
              <a:spcAft>
                <a:spcPts val="0"/>
              </a:spcAft>
              <a:buNone/>
            </a:pPr>
            <a:r>
              <a:rPr lang="en"/>
              <a:t>1. Importance of International Institutions</a:t>
            </a:r>
            <a:endParaRPr/>
          </a:p>
          <a:p>
            <a:pPr indent="0" lvl="0" marL="0" rtl="0" algn="l">
              <a:spcBef>
                <a:spcPts val="0"/>
              </a:spcBef>
              <a:spcAft>
                <a:spcPts val="0"/>
              </a:spcAft>
              <a:buNone/>
            </a:pPr>
            <a:r>
              <a:rPr lang="en"/>
              <a:t>Neo-liberals argue that international institutions play a crucial role in promoting cooperation by providing rules, norms and mechanisms for dispute resolution. Organizations such as the United Nations and the World Trade Organization help regulate relations among states.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Economic Interdependence</a:t>
            </a:r>
            <a:endParaRPr/>
          </a:p>
          <a:p>
            <a:pPr indent="0" lvl="0" marL="0" rtl="0" algn="l">
              <a:spcBef>
                <a:spcPts val="0"/>
              </a:spcBef>
              <a:spcAft>
                <a:spcPts val="0"/>
              </a:spcAft>
              <a:buNone/>
            </a:pPr>
            <a:r>
              <a:rPr lang="en"/>
              <a:t>Neo-liberalism emphasizes the growing economic interconnectedness of countries through trade, investment, and global markets. This interdependence encourages states to cooperate because conflict would harm their economic interests.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Absolute Gains</a:t>
            </a:r>
            <a:endParaRPr/>
          </a:p>
          <a:p>
            <a:pPr indent="0" lvl="0" marL="0" rtl="0" algn="l">
              <a:spcBef>
                <a:spcPts val="0"/>
              </a:spcBef>
              <a:spcAft>
                <a:spcPts val="0"/>
              </a:spcAft>
              <a:buNone/>
            </a:pPr>
            <a:r>
              <a:rPr lang="en"/>
              <a:t>Unlike realism, which focuses on relative gains, neo-liberalism argues that states are often concerned with absolute gains, meaning they are willing to cooperate if all participants benefit from the arrangement.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International Regimes and Rules</a:t>
            </a:r>
            <a:endParaRPr/>
          </a:p>
          <a:p>
            <a:pPr indent="0" lvl="0" marL="0" rtl="0" algn="l">
              <a:spcBef>
                <a:spcPts val="0"/>
              </a:spcBef>
              <a:spcAft>
                <a:spcPts val="0"/>
              </a:spcAft>
              <a:buNone/>
            </a:pPr>
            <a:r>
              <a:rPr lang="en"/>
              <a:t>International regimes sets of rules and norms governing specific issue areas help coordinate state behavior and reduce uncertainty in international relations.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Role of Non-State Actors</a:t>
            </a:r>
            <a:endParaRPr/>
          </a:p>
          <a:p>
            <a:pPr indent="0" lvl="0" marL="0" rtl="0" algn="l">
              <a:spcBef>
                <a:spcPts val="0"/>
              </a:spcBef>
              <a:spcAft>
                <a:spcPts val="0"/>
              </a:spcAft>
              <a:buNone/>
            </a:pPr>
            <a:r>
              <a:rPr lang="en"/>
              <a:t>Neo-liberalism recognizes that multinational corporations, international organizations and non-governmental organizations influence global politics alongside states.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152400" y="152400"/>
            <a:ext cx="8731490" cy="48387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2"/>
          <p:cNvSpPr txBox="1"/>
          <p:nvPr/>
        </p:nvSpPr>
        <p:spPr>
          <a:xfrm>
            <a:off x="0" y="0"/>
            <a:ext cx="8600400" cy="46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990000"/>
                </a:solidFill>
              </a:rPr>
              <a:t>Contributions of the Neo-Liberal Approach</a:t>
            </a:r>
            <a:endParaRPr sz="17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Neo-Liberal approach has made several important contributions to the study of international relations: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explains how cooperation can occur even in an anarchic international system.</a:t>
            </a:r>
            <a:endParaRPr/>
          </a:p>
          <a:p>
            <a:pPr indent="0" lvl="0" marL="0" rtl="0" algn="l">
              <a:spcBef>
                <a:spcPts val="0"/>
              </a:spcBef>
              <a:spcAft>
                <a:spcPts val="0"/>
              </a:spcAft>
              <a:buNone/>
            </a:pPr>
            <a:r>
              <a:rPr lang="en"/>
              <a:t>It highlights the role of international institutions and regimes in maintaining global order.</a:t>
            </a:r>
            <a:endParaRPr/>
          </a:p>
          <a:p>
            <a:pPr indent="0" lvl="0" marL="0" rtl="0" algn="l">
              <a:spcBef>
                <a:spcPts val="0"/>
              </a:spcBef>
              <a:spcAft>
                <a:spcPts val="0"/>
              </a:spcAft>
              <a:buNone/>
            </a:pPr>
            <a:r>
              <a:rPr lang="en"/>
              <a:t>It emphasizes the importance of globalization and economic interdependence.</a:t>
            </a:r>
            <a:endParaRPr/>
          </a:p>
          <a:p>
            <a:pPr indent="0" lvl="0" marL="0" rtl="0" algn="l">
              <a:spcBef>
                <a:spcPts val="0"/>
              </a:spcBef>
              <a:spcAft>
                <a:spcPts val="0"/>
              </a:spcAft>
              <a:buNone/>
            </a:pPr>
            <a:r>
              <a:rPr lang="en"/>
              <a:t>It provides insights into the functioning of international organizations and global governance.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CC0000"/>
                </a:solidFill>
              </a:rPr>
              <a:t>Criticism of Neo Liberalism</a:t>
            </a:r>
            <a:endParaRPr>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Despite its contributions, the neo-liberal approach has faced several criticisms.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realist scholars argue that neo-liberalism underestimates the role of power and security competition in international politics.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critics claim that international institutions often reflect the interests of powerful states and therefore cannot ensure equal cooperation among all countries.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Neo-liberalism may overlook the importance of ideological, cultural, and identity factors in international relations which are emphasized by other theories such as constructivism.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3"/>
          <p:cNvSpPr txBox="1"/>
          <p:nvPr/>
        </p:nvSpPr>
        <p:spPr>
          <a:xfrm>
            <a:off x="0" y="0"/>
            <a:ext cx="7767900" cy="2801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Clr>
                <a:schemeClr val="dk1"/>
              </a:buClr>
              <a:buSzPts val="1100"/>
              <a:buFont typeface="Arial"/>
              <a:buNone/>
            </a:pPr>
            <a:r>
              <a:rPr lang="en" sz="1600">
                <a:solidFill>
                  <a:srgbClr val="990000"/>
                </a:solidFill>
              </a:rPr>
              <a:t>Merits </a:t>
            </a:r>
            <a:r>
              <a:rPr lang="en" sz="1600">
                <a:solidFill>
                  <a:srgbClr val="990000"/>
                </a:solidFill>
              </a:rPr>
              <a:t>of the Neo-Liberal Approach</a:t>
            </a:r>
            <a:endParaRPr sz="16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 	 Explains cooperation even in an anarchic system.</a:t>
            </a:r>
            <a:endParaRPr/>
          </a:p>
          <a:p>
            <a:pPr indent="0" lvl="0" marL="0" rtl="0" algn="l">
              <a:spcBef>
                <a:spcPts val="0"/>
              </a:spcBef>
              <a:spcAft>
                <a:spcPts val="0"/>
              </a:spcAft>
              <a:buNone/>
            </a:pPr>
            <a:r>
              <a:rPr lang="en"/>
              <a:t> 	 Emphasizes international institutions and regimes.</a:t>
            </a:r>
            <a:endParaRPr/>
          </a:p>
          <a:p>
            <a:pPr indent="457200" lvl="0" marL="0" rtl="0" algn="l">
              <a:spcBef>
                <a:spcPts val="0"/>
              </a:spcBef>
              <a:spcAft>
                <a:spcPts val="0"/>
              </a:spcAft>
              <a:buNone/>
            </a:pPr>
            <a:r>
              <a:rPr lang="en"/>
              <a:t>  Focuses on absolute gains rather than relative gains.</a:t>
            </a:r>
            <a:endParaRPr/>
          </a:p>
          <a:p>
            <a:pPr indent="0" lvl="0" marL="0" rtl="0" algn="l">
              <a:spcBef>
                <a:spcPts val="0"/>
              </a:spcBef>
              <a:spcAft>
                <a:spcPts val="0"/>
              </a:spcAft>
              <a:buNone/>
            </a:pPr>
            <a:r>
              <a:rPr lang="en"/>
              <a:t>  	Accounts for globalization and economic interdependence.</a:t>
            </a:r>
            <a:endParaRPr/>
          </a:p>
          <a:p>
            <a:pPr indent="0" lvl="0" marL="0" rtl="0" algn="l">
              <a:spcBef>
                <a:spcPts val="0"/>
              </a:spcBef>
              <a:spcAft>
                <a:spcPts val="0"/>
              </a:spcAft>
              <a:buNone/>
            </a:pPr>
            <a:r>
              <a:t/>
            </a:r>
            <a:endParaRPr/>
          </a:p>
          <a:p>
            <a:pPr indent="457200" lvl="0" marL="0" rtl="0" algn="l">
              <a:spcBef>
                <a:spcPts val="0"/>
              </a:spcBef>
              <a:spcAft>
                <a:spcPts val="0"/>
              </a:spcAft>
              <a:buClr>
                <a:schemeClr val="dk1"/>
              </a:buClr>
              <a:buSzPts val="1100"/>
              <a:buFont typeface="Arial"/>
              <a:buNone/>
            </a:pPr>
            <a:r>
              <a:rPr lang="en" sz="1600">
                <a:solidFill>
                  <a:srgbClr val="990000"/>
                </a:solidFill>
              </a:rPr>
              <a:t>Demerits of the Neo-Liberal Approach</a:t>
            </a:r>
            <a:endParaRPr sz="16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 	Underestimates power politics and security concerns.</a:t>
            </a:r>
            <a:endParaRPr/>
          </a:p>
          <a:p>
            <a:pPr indent="457200" lvl="0" marL="0" rtl="0" algn="l">
              <a:spcBef>
                <a:spcPts val="0"/>
              </a:spcBef>
              <a:spcAft>
                <a:spcPts val="0"/>
              </a:spcAft>
              <a:buNone/>
            </a:pPr>
            <a:r>
              <a:rPr lang="en"/>
              <a:t> Institutions may serve dominant states’ interests.</a:t>
            </a:r>
            <a:endParaRPr/>
          </a:p>
          <a:p>
            <a:pPr indent="0" lvl="0" marL="0" rtl="0" algn="l">
              <a:spcBef>
                <a:spcPts val="0"/>
              </a:spcBef>
              <a:spcAft>
                <a:spcPts val="0"/>
              </a:spcAft>
              <a:buNone/>
            </a:pPr>
            <a:r>
              <a:rPr lang="en"/>
              <a:t> 	Less attention to ideological and cultural factors.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4"/>
          <p:cNvSpPr txBox="1"/>
          <p:nvPr/>
        </p:nvSpPr>
        <p:spPr>
          <a:xfrm>
            <a:off x="-65535" y="100229"/>
            <a:ext cx="8353800" cy="1964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700" u="sng">
                <a:solidFill>
                  <a:srgbClr val="990000"/>
                </a:solidFill>
              </a:rPr>
              <a:t>Importance </a:t>
            </a:r>
            <a:r>
              <a:rPr lang="en" sz="1700" u="sng">
                <a:solidFill>
                  <a:srgbClr val="990000"/>
                </a:solidFill>
              </a:rPr>
              <a:t>of the Neo-Liberal Approach in IR</a:t>
            </a:r>
            <a:endParaRPr sz="1700" u="sng">
              <a:solidFill>
                <a:srgbClr val="990000"/>
              </a:solidFill>
            </a:endParaRPr>
          </a:p>
          <a:p>
            <a:pPr indent="0" lvl="0" marL="0" rtl="0" algn="l">
              <a:spcBef>
                <a:spcPts val="0"/>
              </a:spcBef>
              <a:spcAft>
                <a:spcPts val="0"/>
              </a:spcAft>
              <a:buClr>
                <a:schemeClr val="dk1"/>
              </a:buClr>
              <a:buSzPts val="1100"/>
              <a:buFont typeface="Arial"/>
              <a:buNone/>
            </a:pPr>
            <a:r>
              <a:t/>
            </a:r>
            <a:endParaRPr sz="1600">
              <a:solidFill>
                <a:srgbClr val="990000"/>
              </a:solidFill>
            </a:endParaRPr>
          </a:p>
          <a:p>
            <a:pPr indent="457200" lvl="0" marL="0" rtl="0" algn="l">
              <a:spcBef>
                <a:spcPts val="0"/>
              </a:spcBef>
              <a:spcAft>
                <a:spcPts val="0"/>
              </a:spcAft>
              <a:buNone/>
            </a:pPr>
            <a:r>
              <a:rPr lang="en"/>
              <a:t>Explains cooperation even in an anarchic system.</a:t>
            </a:r>
            <a:endParaRPr/>
          </a:p>
          <a:p>
            <a:pPr indent="0" lvl="0" marL="0" rtl="0" algn="l">
              <a:spcBef>
                <a:spcPts val="0"/>
              </a:spcBef>
              <a:spcAft>
                <a:spcPts val="0"/>
              </a:spcAft>
              <a:buNone/>
            </a:pPr>
            <a:r>
              <a:rPr lang="en"/>
              <a:t> 	Emphasizes international institutions and regimes.</a:t>
            </a:r>
            <a:endParaRPr/>
          </a:p>
          <a:p>
            <a:pPr indent="457200" lvl="0" marL="0" rtl="0" algn="l">
              <a:spcBef>
                <a:spcPts val="0"/>
              </a:spcBef>
              <a:spcAft>
                <a:spcPts val="0"/>
              </a:spcAft>
              <a:buNone/>
            </a:pPr>
            <a:r>
              <a:rPr lang="en"/>
              <a:t> Focuses on absolute gains rather than relative gains.</a:t>
            </a:r>
            <a:endParaRPr/>
          </a:p>
          <a:p>
            <a:pPr indent="457200" lvl="0" marL="0" rtl="0" algn="l">
              <a:spcBef>
                <a:spcPts val="0"/>
              </a:spcBef>
              <a:spcAft>
                <a:spcPts val="0"/>
              </a:spcAft>
              <a:buNone/>
            </a:pPr>
            <a:r>
              <a:rPr lang="en"/>
              <a:t> Accounts for globalization and economic interdependence.</a:t>
            </a:r>
            <a:endParaRPr/>
          </a:p>
          <a:p>
            <a:pPr indent="0" lvl="0" marL="0" rtl="0" algn="l">
              <a:spcBef>
                <a:spcPts val="0"/>
              </a:spcBef>
              <a:spcAft>
                <a:spcPts val="0"/>
              </a:spcAft>
              <a:buNone/>
            </a:pPr>
            <a:r>
              <a:rPr lang="en"/>
              <a:t> 	Underestimates power politics and security concerns.</a:t>
            </a:r>
            <a:endParaRPr/>
          </a:p>
          <a:p>
            <a:pPr indent="457200" lvl="0" marL="0" rtl="0" algn="l">
              <a:spcBef>
                <a:spcPts val="0"/>
              </a:spcBef>
              <a:spcAft>
                <a:spcPts val="0"/>
              </a:spcAft>
              <a:buNone/>
            </a:pPr>
            <a:r>
              <a:rPr lang="en"/>
              <a:t> Institutions may serve dominant states’ interests.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5"/>
          <p:cNvSpPr txBox="1"/>
          <p:nvPr/>
        </p:nvSpPr>
        <p:spPr>
          <a:xfrm>
            <a:off x="-80954" y="-60299"/>
            <a:ext cx="8970600" cy="526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rgbClr val="CC0000"/>
                </a:solidFill>
              </a:rPr>
              <a:t>Marxist Approach to the Study of International Relations</a:t>
            </a:r>
            <a:endParaRPr u="sng"/>
          </a:p>
          <a:p>
            <a:pPr indent="0" lvl="0" marL="0" rtl="0" algn="l">
              <a:spcBef>
                <a:spcPts val="0"/>
              </a:spcBef>
              <a:spcAft>
                <a:spcPts val="0"/>
              </a:spcAft>
              <a:buNone/>
            </a:pPr>
            <a:r>
              <a:rPr lang="en"/>
              <a:t>The Marxist approach is an important critical perspective in International Relations. It is based on the ideas of Karl Marx and Friedrich Engels who analyzed the role of economic structures and class relations in shaping political and social systems. In international relations, the Marxist approach focuses on how global capitalism, economic exploitation and class struggle influence relations among states and the structure of the international system.</a:t>
            </a:r>
            <a:endParaRPr/>
          </a:p>
          <a:p>
            <a:pPr indent="0" lvl="0" marL="0" rtl="0" algn="l">
              <a:spcBef>
                <a:spcPts val="0"/>
              </a:spcBef>
              <a:spcAft>
                <a:spcPts val="0"/>
              </a:spcAft>
              <a:buNone/>
            </a:pPr>
            <a:r>
              <a:rPr lang="en"/>
              <a:t>Unlike realist or liberal theories that focus mainly on states and power politics, the Marxist perspective emphasizes economic factors and the global capitalist system as the primary forces shaping international relations.</a:t>
            </a:r>
            <a:endParaRPr/>
          </a:p>
          <a:p>
            <a:pPr indent="0" lvl="0" marL="0" rtl="0" algn="l">
              <a:spcBef>
                <a:spcPts val="0"/>
              </a:spcBef>
              <a:spcAft>
                <a:spcPts val="0"/>
              </a:spcAft>
              <a:buNone/>
            </a:pPr>
            <a:r>
              <a:rPr lang="en">
                <a:solidFill>
                  <a:srgbClr val="CC0000"/>
                </a:solidFill>
              </a:rPr>
              <a:t>Meaning and Concept</a:t>
            </a:r>
            <a:r>
              <a:rPr lang="en"/>
              <a:t>: The Marxist approach argues that international politics cannot be fully understood without analyzing the economic system of capitalism and the inequalities it creates between countries. According to this perspective, the international system is divided between developed capitalist countries and developing or dependent countries.</a:t>
            </a:r>
            <a:endParaRPr/>
          </a:p>
          <a:p>
            <a:pPr indent="0" lvl="0" marL="0" rtl="0" algn="l">
              <a:spcBef>
                <a:spcPts val="0"/>
              </a:spcBef>
              <a:spcAft>
                <a:spcPts val="0"/>
              </a:spcAft>
              <a:buNone/>
            </a:pPr>
            <a:r>
              <a:rPr lang="en"/>
              <a:t>Marxists believe that powerful capitalist states exploit weaker nations economically through trade, investment and control of resources. As a result, international relations reflect the interests of dominant economic classes rather than the interests of all people.</a:t>
            </a:r>
            <a:endParaRPr/>
          </a:p>
          <a:p>
            <a:pPr indent="0" lvl="0" marL="0" rtl="0" algn="l">
              <a:spcBef>
                <a:spcPts val="0"/>
              </a:spcBef>
              <a:spcAft>
                <a:spcPts val="0"/>
              </a:spcAft>
              <a:buNone/>
            </a:pPr>
            <a:r>
              <a:rPr lang="en">
                <a:solidFill>
                  <a:srgbClr val="85200C"/>
                </a:solidFill>
              </a:rPr>
              <a:t>Historical Background</a:t>
            </a:r>
            <a:r>
              <a:rPr lang="en"/>
              <a:t>: The intellectual foundation of the Marxist approach comes from the works of Karl Marx, particularly his analysis of capitalism in Das Kapital. Marx argued that capitalism creates class divisions between the bourgeoisie (owners of capital) and the proletariat (working class).</a:t>
            </a:r>
            <a:endParaRPr/>
          </a:p>
          <a:p>
            <a:pPr indent="0" lvl="0" marL="0" rtl="0" algn="l">
              <a:spcBef>
                <a:spcPts val="0"/>
              </a:spcBef>
              <a:spcAft>
                <a:spcPts val="0"/>
              </a:spcAft>
              <a:buNone/>
            </a:pPr>
            <a:r>
              <a:rPr lang="en"/>
              <a:t>In the twentieth century, Marxist scholars extended these ideas to international relations. Thinkers such as Vladimir Lenin argued that imperialism was the highest stage of capitalism and that powerful capitalist states expand their influence over weaker regions to secure resources and markets.</a:t>
            </a:r>
            <a:endParaRPr/>
          </a:p>
          <a:p>
            <a:pPr indent="0" lvl="0" marL="0" rtl="0" algn="l">
              <a:spcBef>
                <a:spcPts val="0"/>
              </a:spcBef>
              <a:spcAft>
                <a:spcPts val="0"/>
              </a:spcAft>
              <a:buNone/>
            </a:pPr>
            <a:r>
              <a:rPr lang="en"/>
              <a:t>Later theories such as dependency theory and world systems theory further developed the Marxist interpretation of global politics.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6"/>
          <p:cNvSpPr txBox="1"/>
          <p:nvPr/>
        </p:nvSpPr>
        <p:spPr>
          <a:xfrm>
            <a:off x="0" y="0"/>
            <a:ext cx="9032100" cy="476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990000"/>
                </a:solidFill>
              </a:rPr>
              <a:t>Key Principles of the Marxist Approach</a:t>
            </a:r>
            <a:endParaRPr sz="1800">
              <a:solidFill>
                <a:srgbClr val="990000"/>
              </a:solidFill>
            </a:endParaRPr>
          </a:p>
          <a:p>
            <a:pPr indent="0" lvl="0" marL="0" rtl="0" algn="l">
              <a:spcBef>
                <a:spcPts val="0"/>
              </a:spcBef>
              <a:spcAft>
                <a:spcPts val="0"/>
              </a:spcAft>
              <a:buNone/>
            </a:pPr>
            <a:r>
              <a:t/>
            </a:r>
            <a:endParaRPr sz="1800">
              <a:solidFill>
                <a:srgbClr val="990000"/>
              </a:solidFill>
            </a:endParaRPr>
          </a:p>
          <a:p>
            <a:pPr indent="0" lvl="0" marL="0" rtl="0" algn="l">
              <a:spcBef>
                <a:spcPts val="0"/>
              </a:spcBef>
              <a:spcAft>
                <a:spcPts val="0"/>
              </a:spcAft>
              <a:buNone/>
            </a:pPr>
            <a:r>
              <a:rPr lang="en"/>
              <a:t>1. Economic Determinism</a:t>
            </a:r>
            <a:endParaRPr/>
          </a:p>
          <a:p>
            <a:pPr indent="0" lvl="0" marL="0" rtl="0" algn="l">
              <a:spcBef>
                <a:spcPts val="0"/>
              </a:spcBef>
              <a:spcAft>
                <a:spcPts val="0"/>
              </a:spcAft>
              <a:buNone/>
            </a:pPr>
            <a:r>
              <a:rPr lang="en"/>
              <a:t>The Marxist approach argues that economic structures determine political relations. International politics is largely shaped by global capitalist economic relations.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Class Conflict</a:t>
            </a:r>
            <a:endParaRPr/>
          </a:p>
          <a:p>
            <a:pPr indent="0" lvl="0" marL="0" rtl="0" algn="l">
              <a:spcBef>
                <a:spcPts val="0"/>
              </a:spcBef>
              <a:spcAft>
                <a:spcPts val="0"/>
              </a:spcAft>
              <a:buNone/>
            </a:pPr>
            <a:r>
              <a:rPr lang="en"/>
              <a:t>Marxists believe that class struggle is the driving force of history. In international relations, this conflict extends beyond national borders, creating divisions between rich and poor countries.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Imperialism and Exploitation</a:t>
            </a:r>
            <a:endParaRPr/>
          </a:p>
          <a:p>
            <a:pPr indent="0" lvl="0" marL="0" rtl="0" algn="l">
              <a:spcBef>
                <a:spcPts val="0"/>
              </a:spcBef>
              <a:spcAft>
                <a:spcPts val="0"/>
              </a:spcAft>
              <a:buNone/>
            </a:pPr>
            <a:r>
              <a:rPr lang="en"/>
              <a:t>Powerful capitalist states expand their influence through imperialism, controlling resources, labor and markets in weaker countries.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Global Inequality</a:t>
            </a:r>
            <a:endParaRPr/>
          </a:p>
          <a:p>
            <a:pPr indent="0" lvl="0" marL="0" rtl="0" algn="l">
              <a:spcBef>
                <a:spcPts val="0"/>
              </a:spcBef>
              <a:spcAft>
                <a:spcPts val="0"/>
              </a:spcAft>
              <a:buNone/>
            </a:pPr>
            <a:r>
              <a:rPr lang="en"/>
              <a:t>The international system is characterized by inequality between developed and developing countries. Wealthy nations benefit from global economic structures, while poorer nations often remain dependent.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Critique of Capitalism</a:t>
            </a:r>
            <a:endParaRPr/>
          </a:p>
          <a:p>
            <a:pPr indent="0" lvl="0" marL="0" rtl="0" algn="l">
              <a:spcBef>
                <a:spcPts val="0"/>
              </a:spcBef>
              <a:spcAft>
                <a:spcPts val="0"/>
              </a:spcAft>
              <a:buNone/>
            </a:pPr>
            <a:r>
              <a:rPr lang="en"/>
              <a:t>Marxists argue that capitalism creates instability and conflict in the international system. They believe that lasting peace can only be achieved through fundamental changes in the global economic structure.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7"/>
          <p:cNvSpPr txBox="1"/>
          <p:nvPr/>
        </p:nvSpPr>
        <p:spPr>
          <a:xfrm>
            <a:off x="0" y="53970"/>
            <a:ext cx="8970600" cy="437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990000"/>
                </a:solidFill>
              </a:rPr>
              <a:t>Contributions of the Marxist Approach</a:t>
            </a:r>
            <a:endParaRPr sz="1700">
              <a:solidFill>
                <a:srgbClr val="990000"/>
              </a:solidFill>
            </a:endParaRPr>
          </a:p>
          <a:p>
            <a:pPr indent="0" lvl="0" marL="0" rtl="0" algn="l">
              <a:spcBef>
                <a:spcPts val="0"/>
              </a:spcBef>
              <a:spcAft>
                <a:spcPts val="0"/>
              </a:spcAft>
              <a:buNone/>
            </a:pPr>
            <a:r>
              <a:t/>
            </a:r>
            <a:endParaRPr sz="1700">
              <a:solidFill>
                <a:srgbClr val="990000"/>
              </a:solidFill>
            </a:endParaRPr>
          </a:p>
          <a:p>
            <a:pPr indent="0" lvl="0" marL="0" rtl="0" algn="l">
              <a:spcBef>
                <a:spcPts val="0"/>
              </a:spcBef>
              <a:spcAft>
                <a:spcPts val="0"/>
              </a:spcAft>
              <a:buNone/>
            </a:pPr>
            <a:r>
              <a:rPr lang="en"/>
              <a:t>The Marxist perspective has contributed significantly to the study of international relations by:</a:t>
            </a:r>
            <a:endParaRPr/>
          </a:p>
          <a:p>
            <a:pPr indent="0" lvl="0" marL="0" rtl="0" algn="l">
              <a:spcBef>
                <a:spcPts val="0"/>
              </a:spcBef>
              <a:spcAft>
                <a:spcPts val="0"/>
              </a:spcAft>
              <a:buNone/>
            </a:pPr>
            <a:r>
              <a:rPr lang="en"/>
              <a:t>Highlighting the role of economic inequality in global politics.</a:t>
            </a:r>
            <a:endParaRPr/>
          </a:p>
          <a:p>
            <a:pPr indent="0" lvl="0" marL="0" rtl="0" algn="l">
              <a:spcBef>
                <a:spcPts val="0"/>
              </a:spcBef>
              <a:spcAft>
                <a:spcPts val="0"/>
              </a:spcAft>
              <a:buNone/>
            </a:pPr>
            <a:r>
              <a:rPr lang="en"/>
              <a:t>Explaining patterns of colonialism, imperialism, and economic dependency.</a:t>
            </a:r>
            <a:endParaRPr/>
          </a:p>
          <a:p>
            <a:pPr indent="0" lvl="0" marL="0" rtl="0" algn="l">
              <a:spcBef>
                <a:spcPts val="0"/>
              </a:spcBef>
              <a:spcAft>
                <a:spcPts val="0"/>
              </a:spcAft>
              <a:buNone/>
            </a:pPr>
            <a:r>
              <a:rPr lang="en"/>
              <a:t>Drawing attention to the impact of global capitalism on developing countries.</a:t>
            </a:r>
            <a:endParaRPr/>
          </a:p>
          <a:p>
            <a:pPr indent="0" lvl="0" marL="0" rtl="0" algn="l">
              <a:spcBef>
                <a:spcPts val="0"/>
              </a:spcBef>
              <a:spcAft>
                <a:spcPts val="0"/>
              </a:spcAft>
              <a:buNone/>
            </a:pPr>
            <a:r>
              <a:rPr lang="en"/>
              <a:t>Encouraging critical analysis of international economic institutions and global power structures.</a:t>
            </a:r>
            <a:endParaRPr/>
          </a:p>
          <a:p>
            <a:pPr indent="0" lvl="0" marL="0" rtl="0" algn="l">
              <a:spcBef>
                <a:spcPts val="0"/>
              </a:spcBef>
              <a:spcAft>
                <a:spcPts val="0"/>
              </a:spcAft>
              <a:buNone/>
            </a:pPr>
            <a:r>
              <a:rPr lang="en"/>
              <a:t>These ideas have influenced later theories such as dependency theory and world systems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600">
                <a:solidFill>
                  <a:srgbClr val="990000"/>
                </a:solidFill>
              </a:rPr>
              <a:t>Criticism of the Marxist Approach</a:t>
            </a:r>
            <a:endParaRPr sz="1600">
              <a:solidFill>
                <a:srgbClr val="990000"/>
              </a:solidFill>
            </a:endParaRPr>
          </a:p>
          <a:p>
            <a:pPr indent="0" lvl="0" marL="0" rtl="0" algn="l">
              <a:spcBef>
                <a:spcPts val="0"/>
              </a:spcBef>
              <a:spcAft>
                <a:spcPts val="0"/>
              </a:spcAft>
              <a:buNone/>
            </a:pPr>
            <a:r>
              <a:t/>
            </a:r>
            <a:endParaRPr sz="1600">
              <a:solidFill>
                <a:srgbClr val="990000"/>
              </a:solidFill>
            </a:endParaRPr>
          </a:p>
          <a:p>
            <a:pPr indent="0" lvl="0" marL="0" rtl="0" algn="l">
              <a:spcBef>
                <a:spcPts val="0"/>
              </a:spcBef>
              <a:spcAft>
                <a:spcPts val="0"/>
              </a:spcAft>
              <a:buNone/>
            </a:pPr>
            <a:r>
              <a:rPr lang="en"/>
              <a:t>Despite its contributions, the Marxist approach has been criticized by many scholars.</a:t>
            </a:r>
            <a:endParaRPr/>
          </a:p>
          <a:p>
            <a:pPr indent="0" lvl="0" marL="0" rtl="0" algn="l">
              <a:spcBef>
                <a:spcPts val="0"/>
              </a:spcBef>
              <a:spcAft>
                <a:spcPts val="0"/>
              </a:spcAft>
              <a:buNone/>
            </a:pPr>
            <a:r>
              <a:rPr lang="en"/>
              <a:t>First, critics argue that Marxism places too much emphasis on economic factors and neglects political, cultural and ideological influences in international relations.</a:t>
            </a:r>
            <a:endParaRPr/>
          </a:p>
          <a:p>
            <a:pPr indent="0" lvl="0" marL="0" rtl="0" algn="l">
              <a:spcBef>
                <a:spcPts val="0"/>
              </a:spcBef>
              <a:spcAft>
                <a:spcPts val="0"/>
              </a:spcAft>
              <a:buNone/>
            </a:pPr>
            <a:r>
              <a:rPr lang="en"/>
              <a:t>Second, the theory often underestimates the importance of states and national interests, which are central elements in other approaches such as realism.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some scholars argue that global politics cannot be explained solely by capitalist exploitation because cooperation and development have also occurred in many regions.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8"/>
          <p:cNvSpPr txBox="1"/>
          <p:nvPr/>
        </p:nvSpPr>
        <p:spPr>
          <a:xfrm>
            <a:off x="0" y="0"/>
            <a:ext cx="8257500" cy="291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990000"/>
                </a:solidFill>
              </a:rPr>
              <a:t>Merits</a:t>
            </a:r>
            <a:r>
              <a:rPr lang="en"/>
              <a:t>- </a:t>
            </a:r>
            <a:r>
              <a:rPr lang="en"/>
              <a:t> </a:t>
            </a:r>
            <a:r>
              <a:rPr lang="en" sz="1700">
                <a:solidFill>
                  <a:srgbClr val="990000"/>
                </a:solidFill>
              </a:rPr>
              <a:t>Marxist Approach in IR </a:t>
            </a:r>
            <a:endParaRPr sz="1700">
              <a:solidFill>
                <a:srgbClr val="990000"/>
              </a:solidFill>
            </a:endParaRPr>
          </a:p>
          <a:p>
            <a:pPr indent="0" lvl="0" marL="0" rtl="0" algn="l">
              <a:spcBef>
                <a:spcPts val="0"/>
              </a:spcBef>
              <a:spcAft>
                <a:spcPts val="0"/>
              </a:spcAft>
              <a:buNone/>
            </a:pPr>
            <a:r>
              <a:t/>
            </a:r>
            <a:endParaRPr sz="1700">
              <a:solidFill>
                <a:srgbClr val="990000"/>
              </a:solidFill>
            </a:endParaRPr>
          </a:p>
          <a:p>
            <a:pPr indent="457200" lvl="0" marL="0" rtl="0" algn="l">
              <a:spcBef>
                <a:spcPts val="0"/>
              </a:spcBef>
              <a:spcAft>
                <a:spcPts val="0"/>
              </a:spcAft>
              <a:buNone/>
            </a:pPr>
            <a:r>
              <a:rPr lang="en"/>
              <a:t> Highlights economic inequality and exploitation.</a:t>
            </a:r>
            <a:endParaRPr/>
          </a:p>
          <a:p>
            <a:pPr indent="457200" lvl="0" marL="0" rtl="0" algn="l">
              <a:spcBef>
                <a:spcPts val="0"/>
              </a:spcBef>
              <a:spcAft>
                <a:spcPts val="0"/>
              </a:spcAft>
              <a:buNone/>
            </a:pPr>
            <a:r>
              <a:rPr lang="en"/>
              <a:t> Explains imperialism and dependency in global politics.</a:t>
            </a:r>
            <a:endParaRPr/>
          </a:p>
          <a:p>
            <a:pPr indent="457200" lvl="0" marL="0" rtl="0" algn="l">
              <a:spcBef>
                <a:spcPts val="0"/>
              </a:spcBef>
              <a:spcAft>
                <a:spcPts val="0"/>
              </a:spcAft>
              <a:buNone/>
            </a:pPr>
            <a:r>
              <a:rPr lang="en"/>
              <a:t> Analyzes the role of capitalism in international relations.</a:t>
            </a:r>
            <a:endParaRPr/>
          </a:p>
          <a:p>
            <a:pPr indent="457200" lvl="0" marL="0" rtl="0" algn="l">
              <a:spcBef>
                <a:spcPts val="0"/>
              </a:spcBef>
              <a:spcAft>
                <a:spcPts val="0"/>
              </a:spcAft>
              <a:buNone/>
            </a:pPr>
            <a:r>
              <a:rPr lang="en"/>
              <a:t> Encourages critical perspectives on global power structures.</a:t>
            </a:r>
            <a:endParaRPr/>
          </a:p>
          <a:p>
            <a:pPr indent="457200" lvl="0" marL="0" rtl="0" algn="l">
              <a:spcBef>
                <a:spcPts val="0"/>
              </a:spcBef>
              <a:spcAft>
                <a:spcPts val="0"/>
              </a:spcAft>
              <a:buNone/>
            </a:pPr>
            <a:r>
              <a:t/>
            </a:r>
            <a:endParaRPr/>
          </a:p>
          <a:p>
            <a:pPr indent="0" lvl="0" marL="0" rtl="0" algn="l">
              <a:spcBef>
                <a:spcPts val="0"/>
              </a:spcBef>
              <a:spcAft>
                <a:spcPts val="0"/>
              </a:spcAft>
              <a:buNone/>
            </a:pPr>
            <a:r>
              <a:rPr lang="en" sz="1700">
                <a:solidFill>
                  <a:srgbClr val="990000"/>
                </a:solidFill>
              </a:rPr>
              <a:t>Demerits of Marxist Approach</a:t>
            </a:r>
            <a:endParaRPr sz="1700">
              <a:solidFill>
                <a:srgbClr val="990000"/>
              </a:solidFill>
            </a:endParaRPr>
          </a:p>
          <a:p>
            <a:pPr indent="0" lvl="0" marL="0" rtl="0" algn="l">
              <a:spcBef>
                <a:spcPts val="0"/>
              </a:spcBef>
              <a:spcAft>
                <a:spcPts val="0"/>
              </a:spcAft>
              <a:buClr>
                <a:schemeClr val="dk1"/>
              </a:buClr>
              <a:buSzPts val="1100"/>
              <a:buFont typeface="Arial"/>
              <a:buNone/>
            </a:pPr>
            <a:r>
              <a:t/>
            </a:r>
            <a:endParaRPr sz="1700">
              <a:solidFill>
                <a:srgbClr val="990000"/>
              </a:solidFill>
            </a:endParaRPr>
          </a:p>
          <a:p>
            <a:pPr indent="457200" lvl="0" marL="0" rtl="0" algn="l">
              <a:spcBef>
                <a:spcPts val="0"/>
              </a:spcBef>
              <a:spcAft>
                <a:spcPts val="0"/>
              </a:spcAft>
              <a:buNone/>
            </a:pPr>
            <a:r>
              <a:rPr lang="en"/>
              <a:t>Overemphasis on economic factors.</a:t>
            </a:r>
            <a:endParaRPr/>
          </a:p>
          <a:p>
            <a:pPr indent="457200" lvl="0" marL="0" rtl="0" algn="l">
              <a:spcBef>
                <a:spcPts val="0"/>
              </a:spcBef>
              <a:spcAft>
                <a:spcPts val="0"/>
              </a:spcAft>
              <a:buNone/>
            </a:pPr>
            <a:r>
              <a:rPr lang="en"/>
              <a:t>Underestimates political, security, and cultural aspects.</a:t>
            </a:r>
            <a:endParaRPr/>
          </a:p>
          <a:p>
            <a:pPr indent="457200" lvl="0" marL="0" rtl="0" algn="l">
              <a:spcBef>
                <a:spcPts val="0"/>
              </a:spcBef>
              <a:spcAft>
                <a:spcPts val="0"/>
              </a:spcAft>
              <a:buNone/>
            </a:pPr>
            <a:r>
              <a:rPr lang="en"/>
              <a:t>Less attention to state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9"/>
          <p:cNvSpPr txBox="1"/>
          <p:nvPr/>
        </p:nvSpPr>
        <p:spPr>
          <a:xfrm>
            <a:off x="0" y="0"/>
            <a:ext cx="7197300" cy="19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990000"/>
                </a:solidFill>
              </a:rPr>
              <a:t>Importance of </a:t>
            </a:r>
            <a:r>
              <a:rPr lang="en" sz="1800">
                <a:solidFill>
                  <a:srgbClr val="990000"/>
                </a:solidFill>
              </a:rPr>
              <a:t>Marxist Approach</a:t>
            </a:r>
            <a:endParaRPr sz="1800">
              <a:solidFill>
                <a:srgbClr val="990000"/>
              </a:solidFill>
            </a:endParaRPr>
          </a:p>
          <a:p>
            <a:pPr indent="0" lvl="0" marL="0" rtl="0" algn="l">
              <a:spcBef>
                <a:spcPts val="0"/>
              </a:spcBef>
              <a:spcAft>
                <a:spcPts val="0"/>
              </a:spcAft>
              <a:buClr>
                <a:schemeClr val="dk1"/>
              </a:buClr>
              <a:buSzPts val="1100"/>
              <a:buFont typeface="Arial"/>
              <a:buNone/>
            </a:pPr>
            <a:r>
              <a:t/>
            </a:r>
            <a:endParaRPr sz="1700">
              <a:solidFill>
                <a:srgbClr val="990000"/>
              </a:solidFill>
            </a:endParaRPr>
          </a:p>
          <a:p>
            <a:pPr indent="457200" lvl="0" marL="0" rtl="0" algn="l">
              <a:spcBef>
                <a:spcPts val="0"/>
              </a:spcBef>
              <a:spcAft>
                <a:spcPts val="0"/>
              </a:spcAft>
              <a:buNone/>
            </a:pPr>
            <a:r>
              <a:rPr lang="en"/>
              <a:t>Highlights the economic and class dimensions of international relations.</a:t>
            </a:r>
            <a:endParaRPr/>
          </a:p>
          <a:p>
            <a:pPr indent="457200" lvl="0" marL="0" rtl="0" algn="l">
              <a:spcBef>
                <a:spcPts val="0"/>
              </a:spcBef>
              <a:spcAft>
                <a:spcPts val="0"/>
              </a:spcAft>
              <a:buNone/>
            </a:pPr>
            <a:r>
              <a:rPr lang="en"/>
              <a:t> Explains imperialism, dependency, and exploitation in the global system.</a:t>
            </a:r>
            <a:endParaRPr/>
          </a:p>
          <a:p>
            <a:pPr indent="457200" lvl="0" marL="0" rtl="0" algn="l">
              <a:spcBef>
                <a:spcPts val="0"/>
              </a:spcBef>
              <a:spcAft>
                <a:spcPts val="0"/>
              </a:spcAft>
              <a:buNone/>
            </a:pPr>
            <a:r>
              <a:rPr lang="en"/>
              <a:t> Encourages critical analysis of capitalism and inequality.</a:t>
            </a:r>
            <a:endParaRPr/>
          </a:p>
          <a:p>
            <a:pPr indent="457200" lvl="0" marL="0" rtl="0" algn="l">
              <a:spcBef>
                <a:spcPts val="0"/>
              </a:spcBef>
              <a:spcAft>
                <a:spcPts val="0"/>
              </a:spcAft>
              <a:buNone/>
            </a:pPr>
            <a:r>
              <a:rPr lang="en"/>
              <a:t> Helps understand global economic structures influencing politics.</a:t>
            </a:r>
            <a:endParaRPr/>
          </a:p>
          <a:p>
            <a:pPr indent="457200" lvl="0" marL="0" rtl="0" algn="l">
              <a:spcBef>
                <a:spcPts val="0"/>
              </a:spcBef>
              <a:spcAft>
                <a:spcPts val="0"/>
              </a:spcAft>
              <a:buNone/>
            </a:pPr>
            <a:r>
              <a:rPr lang="en"/>
              <a:t> Provides perspective on global social justice and development issues.</a:t>
            </a:r>
            <a:endParaRPr/>
          </a:p>
          <a:p>
            <a:pPr indent="45720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0"/>
          <p:cNvSpPr txBox="1"/>
          <p:nvPr/>
        </p:nvSpPr>
        <p:spPr>
          <a:xfrm>
            <a:off x="-28360" y="-104511"/>
            <a:ext cx="9200700" cy="51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990000"/>
                </a:solidFill>
              </a:rPr>
              <a:t>Constructivist Approach to the Study of International Relations</a:t>
            </a:r>
            <a:endParaRPr sz="1700">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Constructivist approach is a relatively recent and influential perspective in International Relations. It emerged in the late twentieth century as an alternative to dominant theories such as Realism and Liberalism . Constructivism focuses on the role of ideas, norms, identities and social interactions in shaping international politics.</a:t>
            </a:r>
            <a:endParaRPr/>
          </a:p>
          <a:p>
            <a:pPr indent="0" lvl="0" marL="0" rtl="0" algn="l">
              <a:spcBef>
                <a:spcPts val="0"/>
              </a:spcBef>
              <a:spcAft>
                <a:spcPts val="0"/>
              </a:spcAft>
              <a:buNone/>
            </a:pPr>
            <a:r>
              <a:rPr lang="en"/>
              <a:t>Unlike realism and liberalism, which emphasize material factors such as military power and economic interests, constructivism argues that the international system is socially constructed through shared beliefs and practices.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CC0000"/>
                </a:solidFill>
              </a:rPr>
              <a:t>Meaning and Concept :</a:t>
            </a:r>
            <a:r>
              <a:rPr lang="en"/>
              <a:t> Constructivism suggests that international relations are not determined solely by material power or economic interests but are shaped by social and ideational factors. According to this approach, the behavior of states depends on how they interpret the international environment and how they define their identities and interests.</a:t>
            </a:r>
            <a:endParaRPr/>
          </a:p>
          <a:p>
            <a:pPr indent="0" lvl="0" marL="0" rtl="0" algn="l">
              <a:spcBef>
                <a:spcPts val="0"/>
              </a:spcBef>
              <a:spcAft>
                <a:spcPts val="0"/>
              </a:spcAft>
              <a:buNone/>
            </a:pPr>
            <a:r>
              <a:rPr lang="en"/>
              <a:t>Constructivists argue that norms, values and shared ideas influence the actions of states and international actors. Therefore, international politics is shaped by social interactions and collective meanings rather than by objective structures alone.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CC0000"/>
                </a:solidFill>
              </a:rPr>
              <a:t>Historical Development:</a:t>
            </a:r>
            <a:r>
              <a:rPr lang="en"/>
              <a:t> Constructivism gained prominence in the 1980s and 1990s as scholars sought to explain changes in international politics that traditional theories could not fully account for, such as the peaceful end of the Cold War.</a:t>
            </a:r>
            <a:endParaRPr/>
          </a:p>
          <a:p>
            <a:pPr indent="0" lvl="0" marL="0" rtl="0" algn="l">
              <a:spcBef>
                <a:spcPts val="0"/>
              </a:spcBef>
              <a:spcAft>
                <a:spcPts val="0"/>
              </a:spcAft>
              <a:buNone/>
            </a:pPr>
            <a:r>
              <a:rPr lang="en"/>
              <a:t>One of the most influential scholars of constructivism is Alexander Wendt whose famous argument “anarchy is what states make of it” emphasized that the nature of the international system depends on how states interpret and respond to it.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61"/>
          <p:cNvSpPr txBox="1"/>
          <p:nvPr/>
        </p:nvSpPr>
        <p:spPr>
          <a:xfrm>
            <a:off x="0" y="0"/>
            <a:ext cx="9016800" cy="497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CC0000"/>
                </a:solidFill>
              </a:rPr>
              <a:t>Key Principles of the Constructivist Approach</a:t>
            </a:r>
            <a:endParaRPr sz="1800" u="sng">
              <a:solidFill>
                <a:srgbClr val="CC0000"/>
              </a:solidFill>
            </a:endParaRPr>
          </a:p>
          <a:p>
            <a:pPr indent="0" lvl="0" marL="0" rtl="0" algn="l">
              <a:spcBef>
                <a:spcPts val="0"/>
              </a:spcBef>
              <a:spcAft>
                <a:spcPts val="0"/>
              </a:spcAft>
              <a:buNone/>
            </a:pPr>
            <a:r>
              <a:t/>
            </a:r>
            <a:endParaRPr sz="1800" u="sng">
              <a:solidFill>
                <a:srgbClr val="CC0000"/>
              </a:solidFill>
            </a:endParaRPr>
          </a:p>
          <a:p>
            <a:pPr indent="0" lvl="0" marL="0" rtl="0" algn="l">
              <a:spcBef>
                <a:spcPts val="0"/>
              </a:spcBef>
              <a:spcAft>
                <a:spcPts val="0"/>
              </a:spcAft>
              <a:buNone/>
            </a:pPr>
            <a:r>
              <a:rPr lang="en"/>
              <a:t>1. Social Construction of International Reality</a:t>
            </a:r>
            <a:endParaRPr/>
          </a:p>
          <a:p>
            <a:pPr indent="0" lvl="0" marL="0" rtl="0" algn="l">
              <a:spcBef>
                <a:spcPts val="0"/>
              </a:spcBef>
              <a:spcAft>
                <a:spcPts val="0"/>
              </a:spcAft>
              <a:buNone/>
            </a:pPr>
            <a:r>
              <a:rPr lang="en"/>
              <a:t>Constructivists believe that the structures of international politics are created and maintained through social interactions among states and other actors.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Importance of Norms and Ideas</a:t>
            </a:r>
            <a:endParaRPr/>
          </a:p>
          <a:p>
            <a:pPr indent="0" lvl="0" marL="0" rtl="0" algn="l">
              <a:spcBef>
                <a:spcPts val="0"/>
              </a:spcBef>
              <a:spcAft>
                <a:spcPts val="0"/>
              </a:spcAft>
              <a:buNone/>
            </a:pPr>
            <a:r>
              <a:rPr lang="en"/>
              <a:t>International norms and shared ideas shape t</a:t>
            </a:r>
            <a:r>
              <a:rPr lang="en"/>
              <a:t>he </a:t>
            </a:r>
            <a:r>
              <a:rPr lang="en"/>
              <a:t>behavior of states. These norms influence how states perceive threats, cooperation and legitimacy.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Role of Identity</a:t>
            </a:r>
            <a:endParaRPr/>
          </a:p>
          <a:p>
            <a:pPr indent="0" lvl="0" marL="0" rtl="0" algn="l">
              <a:spcBef>
                <a:spcPts val="0"/>
              </a:spcBef>
              <a:spcAft>
                <a:spcPts val="0"/>
              </a:spcAft>
              <a:buNone/>
            </a:pPr>
            <a:r>
              <a:rPr lang="en"/>
              <a:t>Constructivism emphasizes that a state's identity affects its foreign policy and international behavior. For example, states that identify as democratic or peaceful may behave differently from those with authoritarian identities.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Dynamic Nature of International Relations</a:t>
            </a:r>
            <a:endParaRPr/>
          </a:p>
          <a:p>
            <a:pPr indent="0" lvl="0" marL="0" rtl="0" algn="l">
              <a:spcBef>
                <a:spcPts val="0"/>
              </a:spcBef>
              <a:spcAft>
                <a:spcPts val="0"/>
              </a:spcAft>
              <a:buNone/>
            </a:pPr>
            <a:r>
              <a:rPr lang="en"/>
              <a:t>Constructivists argue that international politics is not fixed; it can change over time as ideas, norms and identities evolve.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Influence of Non-State Actors</a:t>
            </a:r>
            <a:endParaRPr/>
          </a:p>
          <a:p>
            <a:pPr indent="0" lvl="0" marL="0" rtl="0" algn="l">
              <a:spcBef>
                <a:spcPts val="0"/>
              </a:spcBef>
              <a:spcAft>
                <a:spcPts val="0"/>
              </a:spcAft>
              <a:buNone/>
            </a:pPr>
            <a:r>
              <a:rPr lang="en"/>
              <a:t>Constructivism recognizes the role of international organizations, advocacy groups and social movements in shaping global norms and policies.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2"/>
          <p:cNvSpPr txBox="1"/>
          <p:nvPr/>
        </p:nvSpPr>
        <p:spPr>
          <a:xfrm>
            <a:off x="0" y="50115"/>
            <a:ext cx="90168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CC0000"/>
                </a:solidFill>
              </a:rPr>
              <a:t>Contributions of the Constructivist Approach</a:t>
            </a:r>
            <a:endParaRPr b="1" sz="1700">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Constructivist approach has made important contributions to the study of international relations:</a:t>
            </a:r>
            <a:endParaRPr/>
          </a:p>
          <a:p>
            <a:pPr indent="0" lvl="0" marL="0" rtl="0" algn="l">
              <a:spcBef>
                <a:spcPts val="0"/>
              </a:spcBef>
              <a:spcAft>
                <a:spcPts val="0"/>
              </a:spcAft>
              <a:buNone/>
            </a:pPr>
            <a:r>
              <a:rPr lang="en"/>
              <a:t>It highlights the importance of norms, values and ideas in global politics.</a:t>
            </a:r>
            <a:endParaRPr/>
          </a:p>
          <a:p>
            <a:pPr indent="0" lvl="0" marL="0" rtl="0" algn="l">
              <a:spcBef>
                <a:spcPts val="0"/>
              </a:spcBef>
              <a:spcAft>
                <a:spcPts val="0"/>
              </a:spcAft>
              <a:buNone/>
            </a:pPr>
            <a:r>
              <a:rPr lang="en"/>
              <a:t>It explains how international norms such as human rights and environmental protection emerge and spread.</a:t>
            </a:r>
            <a:endParaRPr/>
          </a:p>
          <a:p>
            <a:pPr indent="0" lvl="0" marL="0" rtl="0" algn="l">
              <a:spcBef>
                <a:spcPts val="0"/>
              </a:spcBef>
              <a:spcAft>
                <a:spcPts val="0"/>
              </a:spcAft>
              <a:buNone/>
            </a:pPr>
            <a:r>
              <a:rPr lang="en"/>
              <a:t>It helps understand changes in international relations that cannot be explained by power or economic factors alone.</a:t>
            </a:r>
            <a:endParaRPr/>
          </a:p>
          <a:p>
            <a:pPr indent="0" lvl="0" marL="0" rtl="0" algn="l">
              <a:spcBef>
                <a:spcPts val="0"/>
              </a:spcBef>
              <a:spcAft>
                <a:spcPts val="0"/>
              </a:spcAft>
              <a:buNone/>
            </a:pPr>
            <a:r>
              <a:rPr lang="en"/>
              <a:t>It emphasizes the role of social interaction in shaping international cooperation and conflict.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700">
                <a:solidFill>
                  <a:srgbClr val="CC0000"/>
                </a:solidFill>
              </a:rPr>
              <a:t>Criticism of the Constructivist Approach</a:t>
            </a:r>
            <a:endParaRPr b="1" sz="1700">
              <a:solidFill>
                <a:srgbClr val="CC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Despite its contributions, constructivism has faced several criticisms.</a:t>
            </a:r>
            <a:endParaRPr/>
          </a:p>
          <a:p>
            <a:pPr indent="0" lvl="0" marL="0" rtl="0" algn="l">
              <a:spcBef>
                <a:spcPts val="0"/>
              </a:spcBef>
              <a:spcAft>
                <a:spcPts val="0"/>
              </a:spcAft>
              <a:buNone/>
            </a:pPr>
            <a:r>
              <a:rPr lang="en"/>
              <a:t>First, critics argue that constructivism is sometimes too abstract and difficult to test empirically.</a:t>
            </a:r>
            <a:endParaRPr/>
          </a:p>
          <a:p>
            <a:pPr indent="0" lvl="0" marL="0" rtl="0" algn="l">
              <a:spcBef>
                <a:spcPts val="0"/>
              </a:spcBef>
              <a:spcAft>
                <a:spcPts val="0"/>
              </a:spcAft>
              <a:buNone/>
            </a:pPr>
            <a:r>
              <a:rPr lang="en"/>
              <a:t>Second, some scholars believe that it underestimates the importance of material factors such as military power and economic resources.</a:t>
            </a:r>
            <a:endParaRPr/>
          </a:p>
          <a:p>
            <a:pPr indent="0" lvl="0" marL="0" rtl="0" algn="l">
              <a:spcBef>
                <a:spcPts val="0"/>
              </a:spcBef>
              <a:spcAft>
                <a:spcPts val="0"/>
              </a:spcAft>
              <a:buNone/>
            </a:pPr>
            <a:r>
              <a:rPr lang="en"/>
              <a:t>Third, critics argue that constructivism may not provide clear predictions about state behavior in international politics.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3"/>
          <p:cNvSpPr txBox="1"/>
          <p:nvPr/>
        </p:nvSpPr>
        <p:spPr>
          <a:xfrm>
            <a:off x="0" y="0"/>
            <a:ext cx="80337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rgbClr val="990000"/>
                </a:solidFill>
              </a:rPr>
              <a:t>Merits -  </a:t>
            </a:r>
            <a:r>
              <a:rPr b="1" lang="en" u="sng">
                <a:solidFill>
                  <a:srgbClr val="990000"/>
                </a:solidFill>
              </a:rPr>
              <a:t>Constructivist </a:t>
            </a:r>
            <a:r>
              <a:rPr b="1" lang="en" u="sng">
                <a:solidFill>
                  <a:srgbClr val="990000"/>
                </a:solidFill>
              </a:rPr>
              <a:t>Approaches</a:t>
            </a:r>
            <a:r>
              <a:rPr lang="en"/>
              <a:t> </a:t>
            </a:r>
            <a:endParaRPr/>
          </a:p>
          <a:p>
            <a:pPr indent="0" lvl="0" marL="0" rtl="0" algn="l">
              <a:spcBef>
                <a:spcPts val="0"/>
              </a:spcBef>
              <a:spcAft>
                <a:spcPts val="0"/>
              </a:spcAft>
              <a:buNone/>
            </a:pPr>
            <a:r>
              <a:t/>
            </a:r>
            <a:endParaRPr/>
          </a:p>
          <a:p>
            <a:pPr indent="457200" lvl="0" marL="0" rtl="0" algn="l">
              <a:spcBef>
                <a:spcPts val="0"/>
              </a:spcBef>
              <a:spcAft>
                <a:spcPts val="0"/>
              </a:spcAft>
              <a:buNone/>
            </a:pPr>
            <a:r>
              <a:rPr lang="en"/>
              <a:t> </a:t>
            </a:r>
            <a:r>
              <a:rPr lang="en"/>
              <a:t>Emphasizes the role of ideas, norms, and identities.</a:t>
            </a:r>
            <a:endParaRPr/>
          </a:p>
          <a:p>
            <a:pPr indent="457200" lvl="0" marL="0" rtl="0" algn="l">
              <a:spcBef>
                <a:spcPts val="0"/>
              </a:spcBef>
              <a:spcAft>
                <a:spcPts val="0"/>
              </a:spcAft>
              <a:buNone/>
            </a:pPr>
            <a:r>
              <a:rPr lang="en"/>
              <a:t> Explains how international norms influence state behavior.</a:t>
            </a:r>
            <a:endParaRPr/>
          </a:p>
          <a:p>
            <a:pPr indent="0" lvl="0" marL="0" rtl="0" algn="l">
              <a:spcBef>
                <a:spcPts val="0"/>
              </a:spcBef>
              <a:spcAft>
                <a:spcPts val="0"/>
              </a:spcAft>
              <a:buNone/>
            </a:pPr>
            <a:r>
              <a:rPr lang="en"/>
              <a:t>	 Accounts for changes in global politics over time.</a:t>
            </a:r>
            <a:endParaRPr/>
          </a:p>
          <a:p>
            <a:pPr indent="0" lvl="0" marL="0" rtl="0" algn="l">
              <a:spcBef>
                <a:spcPts val="0"/>
              </a:spcBef>
              <a:spcAft>
                <a:spcPts val="0"/>
              </a:spcAft>
              <a:buNone/>
            </a:pPr>
            <a:r>
              <a:rPr lang="en"/>
              <a:t>	 Recognizes non-state actors and social interactions.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solidFill>
                  <a:srgbClr val="990000"/>
                </a:solidFill>
              </a:rPr>
              <a:t>Demerits</a:t>
            </a:r>
            <a:r>
              <a:rPr lang="en"/>
              <a:t> </a:t>
            </a:r>
            <a:endParaRPr/>
          </a:p>
          <a:p>
            <a:pPr indent="0" lvl="0" marL="0" rtl="0" algn="l">
              <a:spcBef>
                <a:spcPts val="0"/>
              </a:spcBef>
              <a:spcAft>
                <a:spcPts val="0"/>
              </a:spcAft>
              <a:buNone/>
            </a:pPr>
            <a:r>
              <a:t/>
            </a:r>
            <a:endParaRPr/>
          </a:p>
          <a:p>
            <a:pPr indent="457200" lvl="0" marL="0" rtl="0" algn="l">
              <a:spcBef>
                <a:spcPts val="0"/>
              </a:spcBef>
              <a:spcAft>
                <a:spcPts val="0"/>
              </a:spcAft>
              <a:buNone/>
            </a:pPr>
            <a:r>
              <a:rPr lang="en"/>
              <a:t>Abstract and difficult to test empirically.</a:t>
            </a:r>
            <a:endParaRPr/>
          </a:p>
          <a:p>
            <a:pPr indent="457200" lvl="0" marL="0" rtl="0" algn="l">
              <a:spcBef>
                <a:spcPts val="0"/>
              </a:spcBef>
              <a:spcAft>
                <a:spcPts val="0"/>
              </a:spcAft>
              <a:buNone/>
            </a:pPr>
            <a:r>
              <a:rPr lang="en"/>
              <a:t>Underestimates material factors like power and resources.</a:t>
            </a:r>
            <a:endParaRPr/>
          </a:p>
          <a:p>
            <a:pPr indent="457200" lvl="0" marL="0" rtl="0" algn="l">
              <a:spcBef>
                <a:spcPts val="0"/>
              </a:spcBef>
              <a:spcAft>
                <a:spcPts val="0"/>
              </a:spcAft>
              <a:buNone/>
            </a:pPr>
            <a:r>
              <a:rPr lang="en"/>
              <a:t>Provides limited predictive power for state behavior.</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64"/>
          <p:cNvSpPr txBox="1"/>
          <p:nvPr/>
        </p:nvSpPr>
        <p:spPr>
          <a:xfrm>
            <a:off x="489582" y="250573"/>
            <a:ext cx="8014500" cy="170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u="sng">
                <a:solidFill>
                  <a:srgbClr val="990000"/>
                </a:solidFill>
              </a:rPr>
              <a:t>Importance of </a:t>
            </a:r>
            <a:r>
              <a:rPr b="1" lang="en" sz="1600" u="sng">
                <a:solidFill>
                  <a:srgbClr val="990000"/>
                </a:solidFill>
              </a:rPr>
              <a:t>Constructivist approaches in IR </a:t>
            </a:r>
            <a:endParaRPr b="1" sz="1600" u="sng">
              <a:solidFill>
                <a:srgbClr val="99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r>
              <a:rPr lang="en"/>
              <a:t>Emphasizes the role of ideas, norms and identities in shaping international behavior.</a:t>
            </a:r>
            <a:endParaRPr/>
          </a:p>
          <a:p>
            <a:pPr indent="0" lvl="0" marL="0" rtl="0" algn="l">
              <a:spcBef>
                <a:spcPts val="0"/>
              </a:spcBef>
              <a:spcAft>
                <a:spcPts val="0"/>
              </a:spcAft>
              <a:buNone/>
            </a:pPr>
            <a:r>
              <a:rPr lang="en"/>
              <a:t> Explains how international norms and social structures evolve.</a:t>
            </a:r>
            <a:endParaRPr/>
          </a:p>
          <a:p>
            <a:pPr indent="0" lvl="0" marL="0" rtl="0" algn="l">
              <a:spcBef>
                <a:spcPts val="0"/>
              </a:spcBef>
              <a:spcAft>
                <a:spcPts val="0"/>
              </a:spcAft>
              <a:buNone/>
            </a:pPr>
            <a:r>
              <a:rPr lang="en"/>
              <a:t> Recognizes the influence of non-state actors and global networks.</a:t>
            </a:r>
            <a:endParaRPr/>
          </a:p>
          <a:p>
            <a:pPr indent="0" lvl="0" marL="0" rtl="0" algn="l">
              <a:spcBef>
                <a:spcPts val="0"/>
              </a:spcBef>
              <a:spcAft>
                <a:spcPts val="0"/>
              </a:spcAft>
              <a:buNone/>
            </a:pPr>
            <a:r>
              <a:rPr lang="en"/>
              <a:t> Accounts for changes in international politics over time.</a:t>
            </a:r>
            <a:endParaRPr/>
          </a:p>
          <a:p>
            <a:pPr indent="0" lvl="0" marL="0" rtl="0" algn="l">
              <a:spcBef>
                <a:spcPts val="0"/>
              </a:spcBef>
              <a:spcAft>
                <a:spcPts val="0"/>
              </a:spcAft>
              <a:buNone/>
            </a:pPr>
            <a:r>
              <a:rPr lang="en"/>
              <a:t> Helps understand peaceful transformations and social constructs in global affairs.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8"/>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9"/>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0"/>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1"/>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